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79" r:id="rId5"/>
    <p:sldId id="267" r:id="rId6"/>
    <p:sldId id="282" r:id="rId7"/>
    <p:sldId id="288" r:id="rId8"/>
    <p:sldId id="289" r:id="rId9"/>
    <p:sldId id="284" r:id="rId10"/>
    <p:sldId id="285" r:id="rId11"/>
    <p:sldId id="286" r:id="rId12"/>
    <p:sldId id="283" r:id="rId13"/>
    <p:sldId id="269" r:id="rId14"/>
    <p:sldId id="292" r:id="rId15"/>
    <p:sldId id="272" r:id="rId16"/>
    <p:sldId id="293" r:id="rId17"/>
    <p:sldId id="291" r:id="rId18"/>
    <p:sldId id="273" r:id="rId19"/>
    <p:sldId id="274" r:id="rId20"/>
    <p:sldId id="275" r:id="rId21"/>
    <p:sldId id="297" r:id="rId22"/>
    <p:sldId id="298" r:id="rId23"/>
    <p:sldId id="276" r:id="rId24"/>
    <p:sldId id="294" r:id="rId25"/>
    <p:sldId id="277" r:id="rId26"/>
    <p:sldId id="301" r:id="rId27"/>
    <p:sldId id="302" r:id="rId28"/>
    <p:sldId id="295" r:id="rId29"/>
    <p:sldId id="290" r:id="rId30"/>
    <p:sldId id="296" r:id="rId31"/>
    <p:sldId id="299" r:id="rId32"/>
    <p:sldId id="303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7ABB"/>
    <a:srgbClr val="00B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87"/>
    <p:restoredTop sz="81772"/>
  </p:normalViewPr>
  <p:slideViewPr>
    <p:cSldViewPr snapToGrid="0">
      <p:cViewPr varScale="1">
        <p:scale>
          <a:sx n="106" d="100"/>
          <a:sy n="106" d="100"/>
        </p:scale>
        <p:origin x="1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64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B6789-8031-2E46-A2AF-9A1B19225B46}" type="datetimeFigureOut">
              <a:rPr lang="en-CA" smtClean="0"/>
              <a:t>2023-05-03</a:t>
            </a:fld>
            <a:endParaRPr lang="en-CA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FBC08-5440-FF44-833F-87FD08AEDA81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156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6416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5264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7709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6398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9497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3184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0477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6420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2317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5722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2464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0218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0985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2051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8181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94131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9241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0927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6663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7139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47606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5093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762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6971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7401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511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0529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9920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BC08-5440-FF44-833F-87FD08AEDA81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091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9F04DD-D39B-7BDF-AA92-186DFF11D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3400" y="1122363"/>
            <a:ext cx="6324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9D37247-0DA2-E80C-F01D-2AF0976D4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3398" y="3602038"/>
            <a:ext cx="63246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Modifier le style des sous-titres du masque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95A670-6680-2E66-0B3F-E27A183F3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2155-0D27-BA4B-9F55-8675BDFD576D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6E21C6-0B2C-683C-FA90-0D6AAA6B2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D323A6-DCD1-A308-60F8-005AAC250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FF72-6A61-7949-B765-37AC7F74BF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593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A35842-098B-92AE-96AB-7CEC64057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B5441D9-1E81-4FA5-AD2C-DC37C0EC8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EA0ED9-2F1B-FE4B-DA75-15BC147B4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2155-0D27-BA4B-9F55-8675BDFD576D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C0C2C9-E4F2-32DB-3FEB-2B5221EC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AEC8A4-C5E3-E838-3328-BBF0D258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FF72-6A61-7949-B765-37AC7F74BF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9683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3D7EBB5-EA6F-3082-78D4-D094DEF7F7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B3FB4BA-0730-49D6-F69A-47FAC690D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79120F-11CF-5866-A66A-9105D2369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2155-0D27-BA4B-9F55-8675BDFD576D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6F6700-EE3D-5BC1-95EC-991EE337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40D964-1B5D-645B-EAF9-E5826EDF7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FF72-6A61-7949-B765-37AC7F74BF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76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A3B41B-313E-143F-E341-CF2D9BEA2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84BF67-1424-560B-473E-10692B79C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4FA982-84FC-53E4-0E32-7BED87A46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2155-0D27-BA4B-9F55-8675BDFD576D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0502F5-5164-DFD9-DD7C-41C23BD83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A5B4FE-880C-2BE0-8F13-67B8145A3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FF72-6A61-7949-B765-37AC7F74BF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565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43DD3B-16C8-6467-790D-22FE0A461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ABEB40-A0F0-900F-FE78-C4F0573F1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447FCA-0A8E-18B7-442B-27951FAF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2155-0D27-BA4B-9F55-8675BDFD576D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CCCB82-FE39-268E-E7EB-D4A9A9EA9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1A04BA-2CD4-54D0-50D4-F2CEC968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FF72-6A61-7949-B765-37AC7F74BF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117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9436F2-A865-6E3E-71D3-AC9DC246B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20B637-70A2-3DAB-C332-4C4053612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644097-A940-C1A5-B905-1A14D3A5B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36EE78-14D7-0D06-1440-2E266F787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2155-0D27-BA4B-9F55-8675BDFD576D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2B43F2-AF11-4653-75F0-2BA18EE7C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B1205D-E026-BA78-47CA-E6062341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FF72-6A61-7949-B765-37AC7F74BF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25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E3FCCF-27E3-C8D7-367A-CEFCB93AD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C9CC4B-2099-BD2C-D873-D156FE7BC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E45728-6714-5C78-6299-BE978343E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6A75695-E8A1-F966-5FFC-FAD3AD9C0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759F6F9-C973-F616-2938-F323703D2D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9C10D8B-68F6-DCED-EB23-0FC7DE840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2155-0D27-BA4B-9F55-8675BDFD576D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1B6A06A-51E7-7561-0CFD-D55E95F2C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BF58E74-2EDD-B904-9815-E2E013E5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FF72-6A61-7949-B765-37AC7F74BF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214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36ADC-A2BC-7C33-D08F-67E6B3E43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4A38C52-BAF5-4D5A-F5A1-D2EA4270D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2155-0D27-BA4B-9F55-8675BDFD576D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3CA39A-9B4F-F6DB-7AF8-99FC01F61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8EC4576-8748-B04D-5AA9-951846A96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FF72-6A61-7949-B765-37AC7F74BF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603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3A5814-8305-888A-12E2-51151183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2155-0D27-BA4B-9F55-8675BDFD576D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3CBA076-0174-1D7B-A3D2-165C9693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B8C280-2162-4795-C992-0C3C9670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FF72-6A61-7949-B765-37AC7F74BF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2367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B19912-D7E8-144F-FB0D-BC0BDB37D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D40F9F-0D05-2734-80E3-548803B02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BF4C89-1D2C-27BC-BB29-FB763435F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AFFB77-0698-9ED9-DCF7-26E421C67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2155-0D27-BA4B-9F55-8675BDFD576D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942994-3505-9F6B-9116-C8CF3C8E2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5B1B87-09DB-B178-027C-A601E0259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FF72-6A61-7949-B765-37AC7F74BF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78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F13FC6-11F7-FE77-12A4-1ED0250A9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7C0DDAB-B61F-2B8C-B9FF-19F539A992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CB61C4-CF69-238F-1CD1-0E6D25486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4FC3CB-569C-33D6-FF15-BD1AC0616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2155-0D27-BA4B-9F55-8675BDFD576D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716F24-A224-02FB-FF19-50CBDCEC1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FA2341-5A0F-395E-7DFA-E19467FCC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FF72-6A61-7949-B765-37AC7F74BF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79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104B748-16F2-7168-070D-A7BE3E4D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53AECD-067E-2BE2-741D-180C0F212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B611D4-5B58-D3A9-F122-57048320AA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B2155-0D27-BA4B-9F55-8675BDFD576D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B307B-8455-7A16-3DDE-4335832CA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13BF47-1F4A-420F-6080-C5658E1ED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5904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FFF72-6A61-7949-B765-37AC7F74BF38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04C8D4-8897-4B7F-5A6B-9A719892E94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065" y="6100513"/>
            <a:ext cx="1574822" cy="70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7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F8DDB-11A3-BF88-03F2-3C67F275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878" y="1214438"/>
            <a:ext cx="10298243" cy="2387600"/>
          </a:xfrm>
        </p:spPr>
        <p:txBody>
          <a:bodyPr>
            <a:normAutofit fontScale="90000"/>
          </a:bodyPr>
          <a:lstStyle/>
          <a:p>
            <a:r>
              <a:rPr lang="fr-FR" b="1" dirty="0" err="1"/>
              <a:t>Exploiting</a:t>
            </a:r>
            <a:r>
              <a:rPr lang="fr-FR" b="1" dirty="0"/>
              <a:t> Citation Graphs in Large </a:t>
            </a:r>
            <a:r>
              <a:rPr lang="fr-FR" b="1" dirty="0" err="1"/>
              <a:t>Corpora</a:t>
            </a:r>
            <a:r>
              <a:rPr lang="fr-FR" b="1" dirty="0"/>
              <a:t> to </a:t>
            </a:r>
            <a:r>
              <a:rPr lang="fr-FR" b="1" dirty="0" err="1"/>
              <a:t>Improve</a:t>
            </a:r>
            <a:r>
              <a:rPr lang="fr-FR" b="1" dirty="0"/>
              <a:t> Relevance on Broad </a:t>
            </a:r>
            <a:r>
              <a:rPr lang="fr-FR" b="1" dirty="0" err="1"/>
              <a:t>Queries</a:t>
            </a:r>
            <a:endParaRPr lang="fr-FR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8C6F9C-8E96-0058-1820-31EF73B37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0151" y="5407685"/>
            <a:ext cx="4822194" cy="924929"/>
          </a:xfrm>
        </p:spPr>
        <p:txBody>
          <a:bodyPr>
            <a:noAutofit/>
          </a:bodyPr>
          <a:lstStyle/>
          <a:p>
            <a:pPr algn="l"/>
            <a:r>
              <a:rPr lang="fr-FR" dirty="0">
                <a:solidFill>
                  <a:srgbClr val="00B4AD"/>
                </a:solidFill>
                <a:latin typeface="Maax" panose="02000503000000020003" pitchFamily="2" charset="77"/>
              </a:rPr>
              <a:t>Marc Morissette</a:t>
            </a:r>
            <a:br>
              <a:rPr lang="fr-FR" dirty="0">
                <a:solidFill>
                  <a:srgbClr val="00B4AD"/>
                </a:solidFill>
                <a:latin typeface="Maax" panose="02000503000000020003" pitchFamily="2" charset="77"/>
              </a:rPr>
            </a:br>
            <a:r>
              <a:rPr lang="fr-FR" dirty="0" err="1">
                <a:solidFill>
                  <a:srgbClr val="00B4AD"/>
                </a:solidFill>
                <a:latin typeface="Maax" panose="02000503000000020003" pitchFamily="2" charset="77"/>
              </a:rPr>
              <a:t>Director</a:t>
            </a:r>
            <a:r>
              <a:rPr lang="fr-FR" dirty="0">
                <a:solidFill>
                  <a:srgbClr val="00B4AD"/>
                </a:solidFill>
                <a:latin typeface="Maax" panose="02000503000000020003" pitchFamily="2" charset="77"/>
              </a:rPr>
              <a:t> of </a:t>
            </a:r>
            <a:r>
              <a:rPr lang="fr-FR" dirty="0" err="1">
                <a:solidFill>
                  <a:srgbClr val="00B4AD"/>
                </a:solidFill>
                <a:latin typeface="Maax" panose="02000503000000020003" pitchFamily="2" charset="77"/>
              </a:rPr>
              <a:t>Technology</a:t>
            </a:r>
            <a:br>
              <a:rPr lang="fr-FR" dirty="0">
                <a:solidFill>
                  <a:srgbClr val="00B4AD"/>
                </a:solidFill>
                <a:latin typeface="Maax" panose="02000503000000020003" pitchFamily="2" charset="77"/>
              </a:rPr>
            </a:br>
            <a:endParaRPr lang="fr-FR" dirty="0">
              <a:solidFill>
                <a:srgbClr val="00B4AD"/>
              </a:solidFill>
              <a:latin typeface="Maax" panose="02000503000000020003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172785-DA37-C01D-B038-C292657519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13" y="5108404"/>
            <a:ext cx="3399436" cy="1523492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B06F21E3-F9A9-A9EB-D68E-76F7713F5045}"/>
              </a:ext>
            </a:extLst>
          </p:cNvPr>
          <p:cNvSpPr txBox="1">
            <a:spLocks/>
          </p:cNvSpPr>
          <p:nvPr/>
        </p:nvSpPr>
        <p:spPr>
          <a:xfrm>
            <a:off x="3684902" y="3705633"/>
            <a:ext cx="4822194" cy="1414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Haystack</a:t>
            </a:r>
            <a:r>
              <a:rPr lang="fr-FR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087498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4BCB3-1FB7-35D6-A24A-2884499CA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Intuition: Sort By </a:t>
            </a:r>
            <a:r>
              <a:rPr lang="en-CA" i="1" dirty="0"/>
              <a:t>Citations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3B6FF8D3-52CA-17DF-6E41-E3B16FEC5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414963" y="3939068"/>
            <a:ext cx="1030102" cy="1177260"/>
          </a:xfrm>
        </p:spPr>
      </p:pic>
      <p:sp>
        <p:nvSpPr>
          <p:cNvPr id="8" name="Flèche vers le bas 7">
            <a:extLst>
              <a:ext uri="{FF2B5EF4-FFF2-40B4-BE49-F238E27FC236}">
                <a16:creationId xmlns:a16="http://schemas.microsoft.com/office/drawing/2014/main" id="{B901C29B-DD84-27E5-6CEA-9BACD8C37908}"/>
              </a:ext>
            </a:extLst>
          </p:cNvPr>
          <p:cNvSpPr/>
          <p:nvPr/>
        </p:nvSpPr>
        <p:spPr>
          <a:xfrm>
            <a:off x="8731045" y="2748931"/>
            <a:ext cx="398207" cy="796413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09B33D0-27C2-6D5F-4E68-494ECB64B04A}"/>
              </a:ext>
            </a:extLst>
          </p:cNvPr>
          <p:cNvSpPr txBox="1"/>
          <p:nvPr/>
        </p:nvSpPr>
        <p:spPr>
          <a:xfrm>
            <a:off x="7481990" y="1690688"/>
            <a:ext cx="28960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dirty="0">
                <a:solidFill>
                  <a:srgbClr val="FF0000"/>
                </a:solidFill>
              </a:rPr>
              <a:t>BM25 score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C969B35-1722-72BB-7A51-B912428F2399}"/>
              </a:ext>
            </a:extLst>
          </p:cNvPr>
          <p:cNvSpPr txBox="1"/>
          <p:nvPr/>
        </p:nvSpPr>
        <p:spPr>
          <a:xfrm>
            <a:off x="1428135" y="3037512"/>
            <a:ext cx="52107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000" dirty="0">
                <a:solidFill>
                  <a:srgbClr val="00B050"/>
                </a:solidFill>
              </a:rPr>
              <a:t>sort: </a:t>
            </a:r>
            <a:r>
              <a:rPr lang="en-CA" sz="6000" dirty="0" err="1">
                <a:solidFill>
                  <a:srgbClr val="00B050"/>
                </a:solidFill>
              </a:rPr>
              <a:t>citedCount</a:t>
            </a:r>
            <a:endParaRPr lang="en-CA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44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4BCB3-1FB7-35D6-A24A-2884499CA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Sort By </a:t>
            </a:r>
            <a:r>
              <a:rPr lang="en-CA" i="1" dirty="0"/>
              <a:t>Popularity</a:t>
            </a:r>
            <a:r>
              <a:rPr lang="en-CA" dirty="0"/>
              <a:t>: Does it Work?</a:t>
            </a:r>
            <a:endParaRPr lang="en-CA" i="1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0670B1-3CA1-29B8-3D32-B34F162723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5845" y="1825625"/>
            <a:ext cx="9586452" cy="4351338"/>
          </a:xfrm>
        </p:spPr>
        <p:txBody>
          <a:bodyPr/>
          <a:lstStyle/>
          <a:p>
            <a:r>
              <a:rPr lang="en-CA" dirty="0">
                <a:solidFill>
                  <a:srgbClr val="00B050"/>
                </a:solidFill>
              </a:rPr>
              <a:t>Navigational searches: yes</a:t>
            </a:r>
          </a:p>
          <a:p>
            <a:r>
              <a:rPr lang="en-CA" dirty="0">
                <a:solidFill>
                  <a:schemeClr val="accent4">
                    <a:lumMod val="75000"/>
                  </a:schemeClr>
                </a:solidFill>
              </a:rPr>
              <a:t>On short highly representative fields (keywords): maybe</a:t>
            </a:r>
          </a:p>
          <a:p>
            <a:r>
              <a:rPr lang="en-CA" dirty="0">
                <a:solidFill>
                  <a:srgbClr val="FF0000"/>
                </a:solidFill>
              </a:rPr>
              <a:t>For everything else…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6C048C1-20AD-3C72-638A-901ECEC83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84"/>
          <a:stretch/>
        </p:blipFill>
        <p:spPr>
          <a:xfrm>
            <a:off x="4062771" y="3539612"/>
            <a:ext cx="4292600" cy="306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5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21025E-8065-6444-F12B-71F01BB63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>
                <a:solidFill>
                  <a:schemeClr val="accent1"/>
                </a:solidFill>
              </a:rPr>
              <a:t>Legislation (riots)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555DE7E7-71AA-8E66-D320-918FF7B36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0384" y="725349"/>
            <a:ext cx="529475" cy="605114"/>
          </a:xfrm>
          <a:prstGeom prst="rect">
            <a:avLst/>
          </a:prstGeom>
        </p:spPr>
      </p:pic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E758A1D6-ED77-CD39-D805-CBFF50109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30942" y="1414412"/>
            <a:ext cx="11194025" cy="5203472"/>
          </a:xfrm>
          <a:prstGeom prst="rect">
            <a:avLst/>
          </a:prstGeom>
        </p:spPr>
      </p:pic>
      <p:sp>
        <p:nvSpPr>
          <p:cNvPr id="5" name="Cadre 4">
            <a:extLst>
              <a:ext uri="{FF2B5EF4-FFF2-40B4-BE49-F238E27FC236}">
                <a16:creationId xmlns:a16="http://schemas.microsoft.com/office/drawing/2014/main" id="{37801A76-99CF-64C8-2E48-AA5C18BD5E8F}"/>
              </a:ext>
            </a:extLst>
          </p:cNvPr>
          <p:cNvSpPr/>
          <p:nvPr/>
        </p:nvSpPr>
        <p:spPr>
          <a:xfrm>
            <a:off x="339214" y="4940711"/>
            <a:ext cx="11194025" cy="1769806"/>
          </a:xfrm>
          <a:prstGeom prst="frame">
            <a:avLst>
              <a:gd name="adj1" fmla="val 32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9" name="Cadre 8">
            <a:extLst>
              <a:ext uri="{FF2B5EF4-FFF2-40B4-BE49-F238E27FC236}">
                <a16:creationId xmlns:a16="http://schemas.microsoft.com/office/drawing/2014/main" id="{1B4587DA-634B-545E-B002-A8F60E29A5F5}"/>
              </a:ext>
            </a:extLst>
          </p:cNvPr>
          <p:cNvSpPr/>
          <p:nvPr/>
        </p:nvSpPr>
        <p:spPr>
          <a:xfrm>
            <a:off x="6533535" y="4365522"/>
            <a:ext cx="2802194" cy="482556"/>
          </a:xfrm>
          <a:prstGeom prst="fram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9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149051-F9AD-DE20-88CA-24CC9A510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>
                <a:solidFill>
                  <a:schemeClr val="accent2"/>
                </a:solidFill>
              </a:rPr>
              <a:t>Case Law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26741F78-8985-137A-C8A2-B5CCAC333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138" y="1710811"/>
            <a:ext cx="11601314" cy="3269461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E93675A4-AADD-B8B0-33CF-5946F4AB5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9299" y="767050"/>
            <a:ext cx="521712" cy="5217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5059A60-9B07-1893-19D0-773EDF44D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044" y="2289093"/>
            <a:ext cx="11552904" cy="4030082"/>
          </a:xfrm>
          <a:prstGeom prst="rect">
            <a:avLst/>
          </a:prstGeom>
        </p:spPr>
      </p:pic>
      <p:sp>
        <p:nvSpPr>
          <p:cNvPr id="9" name="Cadre 8">
            <a:extLst>
              <a:ext uri="{FF2B5EF4-FFF2-40B4-BE49-F238E27FC236}">
                <a16:creationId xmlns:a16="http://schemas.microsoft.com/office/drawing/2014/main" id="{B69AB2BF-7204-3EC9-8D8F-AC4D8889DDE2}"/>
              </a:ext>
            </a:extLst>
          </p:cNvPr>
          <p:cNvSpPr/>
          <p:nvPr/>
        </p:nvSpPr>
        <p:spPr>
          <a:xfrm>
            <a:off x="241642" y="1634786"/>
            <a:ext cx="5982177" cy="654307"/>
          </a:xfrm>
          <a:prstGeom prst="frame">
            <a:avLst>
              <a:gd name="adj1" fmla="val 1017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44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DCC65F-E9C2-DA45-1AB0-3E7C4476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Is There a Better Way?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74C650B-047A-4480-D432-EF5D4FC0B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5396" y="1690687"/>
            <a:ext cx="8103748" cy="4533131"/>
          </a:xfrm>
          <a:prstGeom prst="rect">
            <a:avLst/>
          </a:prstGeom>
        </p:spPr>
      </p:pic>
      <p:sp>
        <p:nvSpPr>
          <p:cNvPr id="8" name="Cadre 7">
            <a:extLst>
              <a:ext uri="{FF2B5EF4-FFF2-40B4-BE49-F238E27FC236}">
                <a16:creationId xmlns:a16="http://schemas.microsoft.com/office/drawing/2014/main" id="{588DC89A-9AF6-B1DD-D8FA-75EE58925869}"/>
              </a:ext>
            </a:extLst>
          </p:cNvPr>
          <p:cNvSpPr/>
          <p:nvPr/>
        </p:nvSpPr>
        <p:spPr>
          <a:xfrm>
            <a:off x="2044582" y="2319081"/>
            <a:ext cx="7945376" cy="4052222"/>
          </a:xfrm>
          <a:prstGeom prst="frame">
            <a:avLst>
              <a:gd name="adj1" fmla="val 116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200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908F49-7346-7503-FF3D-B8DD62DD2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Citation Graph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91CD56C7-7CB3-45C2-5494-37F9F4A95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6903" y="2913396"/>
            <a:ext cx="1145458" cy="1527277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4A14958D-F3EC-4192-892F-808D1BD3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74404" y="2759356"/>
            <a:ext cx="688258" cy="917678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C770F5B8-4EDA-23D4-DA82-F0B483236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39743" y="4110107"/>
            <a:ext cx="688258" cy="917678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CD4E3958-87C4-ED5C-ADE4-B382A6B0D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22624" y="5427407"/>
            <a:ext cx="680758" cy="907678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BEC37999-F52E-3AA8-81D0-EB823332D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34916" y="1587139"/>
            <a:ext cx="661219" cy="881626"/>
          </a:xfrm>
          <a:prstGeom prst="rect">
            <a:avLst/>
          </a:prstGeom>
        </p:spPr>
      </p:pic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17AC1FE9-2BF6-24F2-5422-0029EE0D3E10}"/>
              </a:ext>
            </a:extLst>
          </p:cNvPr>
          <p:cNvSpPr/>
          <p:nvPr/>
        </p:nvSpPr>
        <p:spPr>
          <a:xfrm rot="806688">
            <a:off x="6085659" y="2398872"/>
            <a:ext cx="3068680" cy="2727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Flèche vers la droite 20">
            <a:extLst>
              <a:ext uri="{FF2B5EF4-FFF2-40B4-BE49-F238E27FC236}">
                <a16:creationId xmlns:a16="http://schemas.microsoft.com/office/drawing/2014/main" id="{2E6FE3F2-3F89-D689-0543-27727AD87417}"/>
              </a:ext>
            </a:extLst>
          </p:cNvPr>
          <p:cNvSpPr/>
          <p:nvPr/>
        </p:nvSpPr>
        <p:spPr>
          <a:xfrm rot="180084">
            <a:off x="4993925" y="3246702"/>
            <a:ext cx="4047899" cy="298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Flèche vers la droite 21">
            <a:extLst>
              <a:ext uri="{FF2B5EF4-FFF2-40B4-BE49-F238E27FC236}">
                <a16:creationId xmlns:a16="http://schemas.microsoft.com/office/drawing/2014/main" id="{F2E2838D-FB46-92B3-1862-EE07A0B1F467}"/>
              </a:ext>
            </a:extLst>
          </p:cNvPr>
          <p:cNvSpPr/>
          <p:nvPr/>
        </p:nvSpPr>
        <p:spPr>
          <a:xfrm rot="20257173">
            <a:off x="5737983" y="4873831"/>
            <a:ext cx="3470987" cy="317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Flèche vers la droite 22">
            <a:extLst>
              <a:ext uri="{FF2B5EF4-FFF2-40B4-BE49-F238E27FC236}">
                <a16:creationId xmlns:a16="http://schemas.microsoft.com/office/drawing/2014/main" id="{E37EBD17-A347-A671-8EFF-B1098BED00E6}"/>
              </a:ext>
            </a:extLst>
          </p:cNvPr>
          <p:cNvSpPr/>
          <p:nvPr/>
        </p:nvSpPr>
        <p:spPr>
          <a:xfrm rot="21264526">
            <a:off x="4556450" y="4008076"/>
            <a:ext cx="4308052" cy="3218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4C3C323-4F7F-F691-FCB8-CFABA89252DD}"/>
              </a:ext>
            </a:extLst>
          </p:cNvPr>
          <p:cNvSpPr txBox="1"/>
          <p:nvPr/>
        </p:nvSpPr>
        <p:spPr>
          <a:xfrm>
            <a:off x="1647297" y="1790115"/>
            <a:ext cx="3221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accent6"/>
                </a:solidFill>
              </a:rPr>
              <a:t>“electronic surveillance”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5A4001F-2D40-9635-AD8A-5E3DD3BE1145}"/>
              </a:ext>
            </a:extLst>
          </p:cNvPr>
          <p:cNvSpPr txBox="1"/>
          <p:nvPr/>
        </p:nvSpPr>
        <p:spPr>
          <a:xfrm>
            <a:off x="656209" y="3044920"/>
            <a:ext cx="3221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accent6"/>
                </a:solidFill>
              </a:rPr>
              <a:t>“electronic surveillance”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1027508-B981-1779-E140-5925AE7A240F}"/>
              </a:ext>
            </a:extLst>
          </p:cNvPr>
          <p:cNvSpPr txBox="1"/>
          <p:nvPr/>
        </p:nvSpPr>
        <p:spPr>
          <a:xfrm>
            <a:off x="110919" y="4301376"/>
            <a:ext cx="3221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accent6"/>
                </a:solidFill>
              </a:rPr>
              <a:t>“electronic surveillance”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D37B154-29FB-CB70-031C-E735A517D417}"/>
              </a:ext>
            </a:extLst>
          </p:cNvPr>
          <p:cNvSpPr txBox="1"/>
          <p:nvPr/>
        </p:nvSpPr>
        <p:spPr>
          <a:xfrm>
            <a:off x="2827914" y="5774022"/>
            <a:ext cx="2018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accent6"/>
                </a:solidFill>
              </a:rPr>
              <a:t>eavesdropping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6EAA8BE-3876-9555-0B15-4570B3B4F9F2}"/>
              </a:ext>
            </a:extLst>
          </p:cNvPr>
          <p:cNvSpPr txBox="1"/>
          <p:nvPr/>
        </p:nvSpPr>
        <p:spPr>
          <a:xfrm>
            <a:off x="8076168" y="2136971"/>
            <a:ext cx="3526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accent2"/>
                </a:solidFill>
              </a:rPr>
              <a:t>Criminal Code s. 184-196.1</a:t>
            </a:r>
          </a:p>
        </p:txBody>
      </p:sp>
    </p:spTree>
    <p:extLst>
      <p:ext uri="{BB962C8B-B14F-4D97-AF65-F5344CB8AC3E}">
        <p14:creationId xmlns:p14="http://schemas.microsoft.com/office/powerpoint/2010/main" val="302180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908F49-7346-7503-FF3D-B8DD62DD2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Thinking of An Algorithm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91CD56C7-7CB3-45C2-5494-37F9F4A95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421" y="2842342"/>
            <a:ext cx="879987" cy="1173316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C770F5B8-4EDA-23D4-DA82-F0B483236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70683" y="4110107"/>
            <a:ext cx="688258" cy="917678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CD4E3958-87C4-ED5C-ADE4-B382A6B0D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78183" y="5334825"/>
            <a:ext cx="680758" cy="907678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BEC37999-F52E-3AA8-81D0-EB823332D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7923" y="1607255"/>
            <a:ext cx="661219" cy="881626"/>
          </a:xfrm>
          <a:prstGeom prst="rect">
            <a:avLst/>
          </a:prstGeom>
        </p:spPr>
      </p:pic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17AC1FE9-2BF6-24F2-5422-0029EE0D3E10}"/>
              </a:ext>
            </a:extLst>
          </p:cNvPr>
          <p:cNvSpPr/>
          <p:nvPr/>
        </p:nvSpPr>
        <p:spPr>
          <a:xfrm rot="641169">
            <a:off x="4880664" y="2401819"/>
            <a:ext cx="4278196" cy="378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Flèche vers la droite 20">
            <a:extLst>
              <a:ext uri="{FF2B5EF4-FFF2-40B4-BE49-F238E27FC236}">
                <a16:creationId xmlns:a16="http://schemas.microsoft.com/office/drawing/2014/main" id="{2E6FE3F2-3F89-D689-0543-27727AD87417}"/>
              </a:ext>
            </a:extLst>
          </p:cNvPr>
          <p:cNvSpPr/>
          <p:nvPr/>
        </p:nvSpPr>
        <p:spPr>
          <a:xfrm rot="180084">
            <a:off x="4889182" y="3243958"/>
            <a:ext cx="4151202" cy="35597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accent2"/>
              </a:solidFill>
            </a:endParaRPr>
          </a:p>
        </p:txBody>
      </p:sp>
      <p:sp>
        <p:nvSpPr>
          <p:cNvPr id="22" name="Flèche vers la droite 21">
            <a:extLst>
              <a:ext uri="{FF2B5EF4-FFF2-40B4-BE49-F238E27FC236}">
                <a16:creationId xmlns:a16="http://schemas.microsoft.com/office/drawing/2014/main" id="{F2E2838D-FB46-92B3-1862-EE07A0B1F467}"/>
              </a:ext>
            </a:extLst>
          </p:cNvPr>
          <p:cNvSpPr/>
          <p:nvPr/>
        </p:nvSpPr>
        <p:spPr>
          <a:xfrm rot="221636">
            <a:off x="4725525" y="5797866"/>
            <a:ext cx="4030901" cy="3943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Flèche vers la droite 22">
            <a:extLst>
              <a:ext uri="{FF2B5EF4-FFF2-40B4-BE49-F238E27FC236}">
                <a16:creationId xmlns:a16="http://schemas.microsoft.com/office/drawing/2014/main" id="{E37EBD17-A347-A671-8EFF-B1098BED00E6}"/>
              </a:ext>
            </a:extLst>
          </p:cNvPr>
          <p:cNvSpPr/>
          <p:nvPr/>
        </p:nvSpPr>
        <p:spPr>
          <a:xfrm rot="21264526">
            <a:off x="4772683" y="3944687"/>
            <a:ext cx="4267406" cy="347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4C3C323-4F7F-F691-FCB8-CFABA89252DD}"/>
              </a:ext>
            </a:extLst>
          </p:cNvPr>
          <p:cNvSpPr txBox="1"/>
          <p:nvPr/>
        </p:nvSpPr>
        <p:spPr>
          <a:xfrm>
            <a:off x="703401" y="1790115"/>
            <a:ext cx="3221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accent6"/>
                </a:solidFill>
              </a:rPr>
              <a:t>“electronic surveillance”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1027508-B981-1779-E140-5925AE7A240F}"/>
              </a:ext>
            </a:extLst>
          </p:cNvPr>
          <p:cNvSpPr txBox="1"/>
          <p:nvPr/>
        </p:nvSpPr>
        <p:spPr>
          <a:xfrm>
            <a:off x="641863" y="4301376"/>
            <a:ext cx="3221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accent6"/>
                </a:solidFill>
              </a:rPr>
              <a:t>“electronic surveillance”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D37B154-29FB-CB70-031C-E735A517D417}"/>
              </a:ext>
            </a:extLst>
          </p:cNvPr>
          <p:cNvSpPr txBox="1"/>
          <p:nvPr/>
        </p:nvSpPr>
        <p:spPr>
          <a:xfrm>
            <a:off x="549844" y="5557832"/>
            <a:ext cx="3221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accent6"/>
                </a:solidFill>
              </a:rPr>
              <a:t>“electronic surveillance”</a:t>
            </a:r>
          </a:p>
        </p:txBody>
      </p:sp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826F634A-1DEB-DD30-68EA-BCB9E3DE6939}"/>
              </a:ext>
            </a:extLst>
          </p:cNvPr>
          <p:cNvSpPr/>
          <p:nvPr/>
        </p:nvSpPr>
        <p:spPr>
          <a:xfrm rot="800595">
            <a:off x="4764893" y="5005678"/>
            <a:ext cx="4084455" cy="3935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E3F3E08-B03D-312A-6C6F-598F9C77D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6856" y="5319559"/>
            <a:ext cx="879987" cy="117331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232C019-1E43-351B-9CE3-08BD8EE09754}"/>
              </a:ext>
            </a:extLst>
          </p:cNvPr>
          <p:cNvSpPr txBox="1"/>
          <p:nvPr/>
        </p:nvSpPr>
        <p:spPr>
          <a:xfrm>
            <a:off x="9046856" y="2314996"/>
            <a:ext cx="1978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accent2"/>
                </a:solidFill>
              </a:rPr>
              <a:t>Authoritative?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40578F3-8F71-8997-911F-8965A437B5D8}"/>
              </a:ext>
            </a:extLst>
          </p:cNvPr>
          <p:cNvSpPr txBox="1"/>
          <p:nvPr/>
        </p:nvSpPr>
        <p:spPr>
          <a:xfrm>
            <a:off x="8897233" y="4765241"/>
            <a:ext cx="1978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accent2"/>
                </a:solidFill>
              </a:rPr>
              <a:t>Authoritative?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0CF84F6E-00F4-6C6E-79C7-714EF6AA78EF}"/>
              </a:ext>
            </a:extLst>
          </p:cNvPr>
          <p:cNvSpPr/>
          <p:nvPr/>
        </p:nvSpPr>
        <p:spPr>
          <a:xfrm rot="21146733">
            <a:off x="4665413" y="6666067"/>
            <a:ext cx="4151202" cy="35597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6" grpId="0" animBg="1"/>
      <p:bldP spid="8" grpId="0"/>
      <p:bldP spid="10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DCC65F-E9C2-DA45-1AB0-3E7C4476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Algorithm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D89E70-57A4-F693-E8F9-B72164EC4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spcBef>
                <a:spcPts val="1600"/>
              </a:spcBef>
              <a:buClr>
                <a:schemeClr val="accent2"/>
              </a:buClr>
              <a:buSzPct val="120000"/>
              <a:buFont typeface="+mj-lt"/>
              <a:buAutoNum type="arabicPeriod"/>
            </a:pPr>
            <a:r>
              <a:rPr lang="en-CA" sz="3600" b="1" dirty="0"/>
              <a:t>A</a:t>
            </a:r>
            <a:r>
              <a:rPr lang="en-CA" sz="3600" dirty="0"/>
              <a:t> = Set of nodes (docs) that contain the search terms</a:t>
            </a:r>
          </a:p>
          <a:p>
            <a:pPr marL="514350" indent="-514350">
              <a:spcBef>
                <a:spcPts val="1600"/>
              </a:spcBef>
              <a:buClr>
                <a:schemeClr val="accent2"/>
              </a:buClr>
              <a:buSzPct val="120000"/>
              <a:buFont typeface="+mj-lt"/>
              <a:buAutoNum type="arabicPeriod"/>
            </a:pPr>
            <a:r>
              <a:rPr lang="en-CA" sz="3600" dirty="0"/>
              <a:t>L(</a:t>
            </a:r>
            <a:r>
              <a:rPr lang="en-CA" sz="3600" b="1" dirty="0"/>
              <a:t>A</a:t>
            </a:r>
            <a:r>
              <a:rPr lang="en-CA" sz="3600" dirty="0"/>
              <a:t>,*) = All edges departing from </a:t>
            </a:r>
            <a:r>
              <a:rPr lang="en-CA" sz="3600" b="1" dirty="0"/>
              <a:t>A</a:t>
            </a:r>
            <a:r>
              <a:rPr lang="en-CA" sz="3600" dirty="0"/>
              <a:t> (citations)</a:t>
            </a:r>
          </a:p>
          <a:p>
            <a:pPr marL="514350" indent="-514350">
              <a:spcBef>
                <a:spcPts val="1600"/>
              </a:spcBef>
              <a:buClr>
                <a:schemeClr val="accent2"/>
              </a:buClr>
              <a:buSzPct val="120000"/>
              <a:buFont typeface="+mj-lt"/>
              <a:buAutoNum type="arabicPeriod"/>
            </a:pPr>
            <a:r>
              <a:rPr lang="en-CA" sz="3600" b="1" dirty="0"/>
              <a:t>B</a:t>
            </a:r>
            <a:r>
              <a:rPr lang="en-CA" sz="3600" dirty="0"/>
              <a:t> = All nodes pointed to by L(</a:t>
            </a:r>
            <a:r>
              <a:rPr lang="en-CA" sz="3600" b="1" dirty="0"/>
              <a:t>A</a:t>
            </a:r>
            <a:r>
              <a:rPr lang="en-CA" sz="3600" dirty="0"/>
              <a:t>,*) (cited documents)</a:t>
            </a:r>
          </a:p>
          <a:p>
            <a:pPr marL="514350" indent="-514350">
              <a:spcBef>
                <a:spcPts val="1600"/>
              </a:spcBef>
              <a:buClr>
                <a:schemeClr val="accent2"/>
              </a:buClr>
              <a:buSzPct val="120000"/>
              <a:buFont typeface="+mj-lt"/>
              <a:buAutoNum type="arabicPeriod"/>
            </a:pPr>
            <a:r>
              <a:rPr lang="en-CA" sz="3600" dirty="0"/>
              <a:t>L(*,</a:t>
            </a:r>
            <a:r>
              <a:rPr lang="en-CA" sz="3600" b="1" dirty="0"/>
              <a:t>B</a:t>
            </a:r>
            <a:r>
              <a:rPr lang="en-CA" sz="3600" dirty="0"/>
              <a:t>) = All edges pointing to </a:t>
            </a:r>
            <a:r>
              <a:rPr lang="en-CA" sz="3600" b="1" dirty="0"/>
              <a:t>B</a:t>
            </a:r>
            <a:r>
              <a:rPr lang="en-CA" sz="3600" dirty="0"/>
              <a:t> (for stat. analysis)</a:t>
            </a:r>
          </a:p>
          <a:p>
            <a:pPr marL="514350" indent="-514350">
              <a:spcBef>
                <a:spcPts val="1600"/>
              </a:spcBef>
              <a:buClr>
                <a:schemeClr val="accent2"/>
              </a:buClr>
              <a:buSzPct val="120000"/>
              <a:buFont typeface="+mj-lt"/>
              <a:buAutoNum type="arabicPeriod"/>
            </a:pPr>
            <a:r>
              <a:rPr lang="en-CA" sz="3600" dirty="0"/>
              <a:t>For each b in </a:t>
            </a:r>
            <a:r>
              <a:rPr lang="en-CA" sz="3600" b="1" dirty="0"/>
              <a:t>B</a:t>
            </a:r>
            <a:r>
              <a:rPr lang="en-CA" sz="3600" dirty="0"/>
              <a:t>, calculate some probabilities</a:t>
            </a:r>
          </a:p>
          <a:p>
            <a:pPr marL="514350" indent="-514350">
              <a:spcBef>
                <a:spcPts val="1600"/>
              </a:spcBef>
              <a:buClr>
                <a:schemeClr val="accent2"/>
              </a:buClr>
              <a:buSzPct val="120000"/>
              <a:buFont typeface="+mj-lt"/>
              <a:buAutoNum type="arabicPeriod"/>
            </a:pPr>
            <a:r>
              <a:rPr lang="en-CA" sz="3600" dirty="0"/>
              <a:t>Highly relevant results!</a:t>
            </a:r>
          </a:p>
          <a:p>
            <a:pPr marL="514350" indent="-514350">
              <a:buClr>
                <a:schemeClr val="accent2"/>
              </a:buClr>
              <a:buSzPct val="120000"/>
              <a:buFont typeface="+mj-lt"/>
              <a:buAutoNum type="arabicPeriod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188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2D386E-F94E-ED8E-79EC-C86C2BF0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The Math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768F248-E3F0-60DE-1B99-D05AF4CC4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For every eligible document </a:t>
            </a:r>
            <a:r>
              <a:rPr lang="en-CA" sz="3200" dirty="0"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CA" sz="3200" dirty="0"/>
              <a:t> in </a:t>
            </a:r>
            <a:r>
              <a:rPr lang="en-CA" sz="3200" b="1" dirty="0"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CA" sz="3200" dirty="0"/>
              <a:t>, we want to know whether </a:t>
            </a:r>
            <a:r>
              <a:rPr lang="en-CA" sz="3200" dirty="0"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CA" sz="3200" dirty="0"/>
              <a:t> is authoritative</a:t>
            </a:r>
          </a:p>
          <a:p>
            <a:r>
              <a:rPr lang="en-CA" sz="3200" dirty="0"/>
              <a:t>We have two competing hypotheses that we will test</a:t>
            </a:r>
          </a:p>
          <a:p>
            <a:pPr lvl="1"/>
            <a:r>
              <a:rPr lang="en-CA" sz="2800" i="1" dirty="0"/>
              <a:t>H</a:t>
            </a:r>
            <a:r>
              <a:rPr lang="en-CA" sz="2800" baseline="-25000" dirty="0"/>
              <a:t>0</a:t>
            </a:r>
            <a:r>
              <a:rPr lang="en-CA" sz="2800" dirty="0"/>
              <a:t> = b is not authoritative</a:t>
            </a:r>
          </a:p>
          <a:p>
            <a:pPr lvl="1"/>
            <a:r>
              <a:rPr lang="en-CA" sz="2800" i="1" dirty="0"/>
              <a:t>H</a:t>
            </a:r>
            <a:r>
              <a:rPr lang="en-CA" sz="2800" baseline="-25000" dirty="0"/>
              <a:t>1</a:t>
            </a:r>
            <a:r>
              <a:rPr lang="en-CA" sz="2800" dirty="0"/>
              <a:t> = b is authoritative</a:t>
            </a:r>
          </a:p>
          <a:p>
            <a:r>
              <a:rPr lang="en-CA" sz="3200" dirty="0"/>
              <a:t>thus, </a:t>
            </a:r>
          </a:p>
          <a:p>
            <a:pPr lvl="1"/>
            <a:r>
              <a:rPr lang="en-CA" sz="2800" i="1" dirty="0"/>
              <a:t>H</a:t>
            </a:r>
            <a:r>
              <a:rPr lang="en-CA" sz="2800" baseline="-25000" dirty="0"/>
              <a:t>0</a:t>
            </a:r>
            <a:r>
              <a:rPr lang="en-CA" sz="2800" dirty="0"/>
              <a:t> = incoming links should contain few documents in </a:t>
            </a:r>
            <a:r>
              <a:rPr lang="en-CA" sz="2800" b="1" dirty="0"/>
              <a:t>A</a:t>
            </a:r>
          </a:p>
          <a:p>
            <a:pPr lvl="1"/>
            <a:r>
              <a:rPr lang="en-CA" sz="2800" i="1" dirty="0"/>
              <a:t>H</a:t>
            </a:r>
            <a:r>
              <a:rPr lang="en-CA" sz="2800" baseline="-25000" dirty="0"/>
              <a:t>1</a:t>
            </a:r>
            <a:r>
              <a:rPr lang="en-CA" sz="2800" dirty="0"/>
              <a:t> = incoming links should contain lots of documents in </a:t>
            </a:r>
            <a:r>
              <a:rPr lang="en-CA" sz="28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276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EDEF99-9A7B-FAC7-805C-A4734E9FA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The Math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1CEB65-B883-754D-1B4D-B15FA149A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Both hypotheses follow a multinomial distribution where each incoming citation is a trial</a:t>
            </a:r>
          </a:p>
          <a:p>
            <a:r>
              <a:rPr lang="en-CA" sz="3200" dirty="0"/>
              <a:t>A </a:t>
            </a:r>
            <a:r>
              <a:rPr lang="en-CA" sz="3200" dirty="0" err="1"/>
              <a:t>Bernouilli</a:t>
            </a:r>
            <a:r>
              <a:rPr lang="en-CA" sz="3200" dirty="0"/>
              <a:t> distribution  </a:t>
            </a:r>
            <a:r>
              <a:rPr lang="en-CA" sz="3200" i="1" dirty="0">
                <a:latin typeface="Consolas" panose="020B0609020204030204" pitchFamily="49" charset="0"/>
                <a:cs typeface="Consolas" panose="020B0609020204030204" pitchFamily="49" charset="0"/>
              </a:rPr>
              <a:t>f</a:t>
            </a:r>
            <a:r>
              <a:rPr lang="en-CA" sz="3200" dirty="0">
                <a:latin typeface="Consolas" panose="020B0609020204030204" pitchFamily="49" charset="0"/>
                <a:cs typeface="Consolas" panose="020B0609020204030204" pitchFamily="49" charset="0"/>
              </a:rPr>
              <a:t>(t|, </a:t>
            </a:r>
            <a:r>
              <a:rPr lang="en-CA" sz="3200" i="1" dirty="0" err="1">
                <a:latin typeface="Consolas" panose="020B0609020204030204" pitchFamily="49" charset="0"/>
                <a:cs typeface="Consolas" panose="020B0609020204030204" pitchFamily="49" charset="0"/>
              </a:rPr>
              <a:t>p</a:t>
            </a:r>
            <a:r>
              <a:rPr lang="en-CA" sz="3200" i="1" baseline="-25000" dirty="0" err="1">
                <a:latin typeface="Consolas" panose="020B0609020204030204" pitchFamily="49" charset="0"/>
                <a:cs typeface="Consolas" panose="020B0609020204030204" pitchFamily="49" charset="0"/>
              </a:rPr>
              <a:t>h</a:t>
            </a:r>
            <a:r>
              <a:rPr lang="en-CA" sz="3200" dirty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en-CA" sz="3200" dirty="0"/>
              <a:t>where</a:t>
            </a:r>
          </a:p>
          <a:p>
            <a:pPr lvl="1"/>
            <a:r>
              <a:rPr lang="en-CA" sz="2800" dirty="0"/>
              <a:t>t = </a:t>
            </a:r>
            <a:r>
              <a:rPr lang="en-CA" sz="2800" dirty="0">
                <a:latin typeface="Consolas" panose="020B0609020204030204" pitchFamily="49" charset="0"/>
                <a:cs typeface="Consolas" panose="020B0609020204030204" pitchFamily="49" charset="0"/>
              </a:rPr>
              <a:t>|L(*, b)|</a:t>
            </a:r>
          </a:p>
          <a:p>
            <a:pPr lvl="1"/>
            <a:r>
              <a:rPr lang="en-CA" sz="2800" dirty="0">
                <a:latin typeface="Consolas" panose="020B0609020204030204" pitchFamily="49" charset="0"/>
                <a:cs typeface="Consolas" panose="020B0609020204030204" pitchFamily="49" charset="0"/>
              </a:rPr>
              <a:t>p</a:t>
            </a:r>
            <a:r>
              <a:rPr lang="en-CA" sz="2800" baseline="-25000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CA" sz="2800" dirty="0">
                <a:latin typeface="Consolas" panose="020B0609020204030204" pitchFamily="49" charset="0"/>
                <a:cs typeface="Consolas" panose="020B0609020204030204" pitchFamily="49" charset="0"/>
              </a:rPr>
              <a:t> = |</a:t>
            </a:r>
            <a:r>
              <a:rPr lang="en-CA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CA" sz="2800" dirty="0">
                <a:latin typeface="Consolas" panose="020B0609020204030204" pitchFamily="49" charset="0"/>
                <a:cs typeface="Consolas" panose="020B0609020204030204" pitchFamily="49" charset="0"/>
              </a:rPr>
              <a:t>|/|</a:t>
            </a:r>
            <a:r>
              <a:rPr lang="en-CA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CA" sz="2800" dirty="0">
                <a:latin typeface="Consolas" panose="020B0609020204030204" pitchFamily="49" charset="0"/>
                <a:cs typeface="Consolas" panose="020B0609020204030204" pitchFamily="49" charset="0"/>
              </a:rPr>
              <a:t>|</a:t>
            </a:r>
            <a:r>
              <a:rPr lang="en-CA" sz="2800" dirty="0"/>
              <a:t> where </a:t>
            </a:r>
            <a:r>
              <a:rPr lang="en-CA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CA" sz="2800" dirty="0"/>
              <a:t> is the set of documents eligible to cite </a:t>
            </a:r>
            <a:r>
              <a:rPr lang="en-CA" sz="2800" dirty="0"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</a:p>
          <a:p>
            <a:pPr lvl="1"/>
            <a:r>
              <a:rPr lang="en-CA" sz="2800" dirty="0">
                <a:latin typeface="Consolas" panose="020B0609020204030204" pitchFamily="49" charset="0"/>
                <a:cs typeface="Consolas" panose="020B0609020204030204" pitchFamily="49" charset="0"/>
              </a:rPr>
              <a:t>p</a:t>
            </a:r>
            <a:r>
              <a:rPr lang="en-CA" sz="2800" baseline="-25000" dirty="0"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CA" sz="2800" dirty="0">
                <a:latin typeface="Consolas" panose="020B0609020204030204" pitchFamily="49" charset="0"/>
                <a:cs typeface="Consolas" panose="020B0609020204030204" pitchFamily="49" charset="0"/>
              </a:rPr>
              <a:t> = R*G </a:t>
            </a:r>
            <a:r>
              <a:rPr lang="en-CA" sz="2800" dirty="0"/>
              <a:t>where R and G are constants and </a:t>
            </a:r>
          </a:p>
          <a:p>
            <a:pPr lvl="2"/>
            <a:r>
              <a:rPr lang="en-CA" sz="2800" dirty="0"/>
              <a:t>R is the query’s expected recall metric </a:t>
            </a:r>
          </a:p>
          <a:p>
            <a:pPr lvl="2"/>
            <a:r>
              <a:rPr lang="en-CA" sz="2800" dirty="0"/>
              <a:t>G is the ratio of edges </a:t>
            </a:r>
            <a:r>
              <a:rPr lang="en-CA" sz="2800" dirty="0">
                <a:latin typeface="Consolas" panose="020B0609020204030204" pitchFamily="49" charset="0"/>
                <a:cs typeface="Consolas" panose="020B0609020204030204" pitchFamily="49" charset="0"/>
              </a:rPr>
              <a:t>L(*, b)</a:t>
            </a:r>
            <a:r>
              <a:rPr lang="en-CA" sz="2800" dirty="0">
                <a:cs typeface="Consolas" panose="020B0609020204030204" pitchFamily="49" charset="0"/>
              </a:rPr>
              <a:t> that are relevant</a:t>
            </a:r>
            <a:endParaRPr lang="en-CA" sz="2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4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0EFF71-4931-CC7E-710E-237CCED9B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Who</a:t>
            </a:r>
            <a:r>
              <a:rPr lang="fr-FR" dirty="0"/>
              <a:t> are </a:t>
            </a:r>
            <a:r>
              <a:rPr lang="fr-FR" dirty="0" err="1"/>
              <a:t>we</a:t>
            </a:r>
            <a:r>
              <a:rPr lang="fr-FR" dirty="0"/>
              <a:t>?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439CAB5-A372-9617-6DEA-CF9D670832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9303" y="1825625"/>
            <a:ext cx="5380497" cy="4351338"/>
          </a:xfrm>
        </p:spPr>
        <p:txBody>
          <a:bodyPr/>
          <a:lstStyle/>
          <a:p>
            <a:pPr marL="0" indent="0">
              <a:buNone/>
            </a:pPr>
            <a:endParaRPr lang="en-CA" dirty="0"/>
          </a:p>
          <a:p>
            <a:endParaRPr lang="en-CA" dirty="0"/>
          </a:p>
          <a:p>
            <a:pPr marL="0" indent="0">
              <a:buNone/>
            </a:pPr>
            <a:r>
              <a:rPr lang="en-CA" sz="2400" dirty="0">
                <a:solidFill>
                  <a:srgbClr val="00B4AD"/>
                </a:solidFill>
              </a:rPr>
              <a:t>Lexum is a software company that designs and operates online legal information delivery products. We specialize in the management and the publishing of legal information over the internet.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865D921C-98FE-9C2F-E7DD-B4C310D4E3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9166" y="1579859"/>
            <a:ext cx="2632426" cy="806053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C3CEA7-09FD-862E-FAB7-825BDC0FF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200" y="1388960"/>
            <a:ext cx="3406241" cy="1520926"/>
          </a:xfrm>
          <a:prstGeom prst="rect">
            <a:avLst/>
          </a:prstGeom>
        </p:spPr>
      </p:pic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5F80A012-812A-0F29-77ED-CE2604747C6A}"/>
              </a:ext>
            </a:extLst>
          </p:cNvPr>
          <p:cNvSpPr txBox="1">
            <a:spLocks/>
          </p:cNvSpPr>
          <p:nvPr/>
        </p:nvSpPr>
        <p:spPr>
          <a:xfrm>
            <a:off x="6182611" y="1825625"/>
            <a:ext cx="538049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sz="2600" dirty="0">
                <a:solidFill>
                  <a:srgbClr val="047ABB"/>
                </a:solidFill>
              </a:rPr>
              <a:t>CanLII, the </a:t>
            </a:r>
            <a:r>
              <a:rPr lang="en-CA" sz="2600" b="1" dirty="0">
                <a:solidFill>
                  <a:srgbClr val="047ABB"/>
                </a:solidFill>
              </a:rPr>
              <a:t>Can</a:t>
            </a:r>
            <a:r>
              <a:rPr lang="en-CA" sz="2600" dirty="0">
                <a:solidFill>
                  <a:srgbClr val="047ABB"/>
                </a:solidFill>
              </a:rPr>
              <a:t>adian </a:t>
            </a:r>
            <a:r>
              <a:rPr lang="en-CA" sz="2600" b="1" dirty="0">
                <a:solidFill>
                  <a:srgbClr val="047ABB"/>
                </a:solidFill>
              </a:rPr>
              <a:t>L</a:t>
            </a:r>
            <a:r>
              <a:rPr lang="en-CA" sz="2600" dirty="0">
                <a:solidFill>
                  <a:srgbClr val="047ABB"/>
                </a:solidFill>
              </a:rPr>
              <a:t>egal </a:t>
            </a:r>
            <a:r>
              <a:rPr lang="en-CA" sz="2600" b="1" dirty="0">
                <a:solidFill>
                  <a:srgbClr val="047ABB"/>
                </a:solidFill>
              </a:rPr>
              <a:t>I</a:t>
            </a:r>
            <a:r>
              <a:rPr lang="en-CA" sz="2600" dirty="0">
                <a:solidFill>
                  <a:srgbClr val="047ABB"/>
                </a:solidFill>
              </a:rPr>
              <a:t>nformation </a:t>
            </a:r>
            <a:r>
              <a:rPr lang="en-CA" sz="2600" b="1" dirty="0">
                <a:solidFill>
                  <a:srgbClr val="047ABB"/>
                </a:solidFill>
              </a:rPr>
              <a:t>I</a:t>
            </a:r>
            <a:r>
              <a:rPr lang="en-CA" sz="2600" dirty="0">
                <a:solidFill>
                  <a:srgbClr val="047ABB"/>
                </a:solidFill>
              </a:rPr>
              <a:t>nstitute, is a non-profit organization founded in 2001 by the Federation of Law Societies of Canada on behalf of its 14-member law societies. Its mandate is to provide efficient and open online access to judicial decisions and legislative documents.</a:t>
            </a:r>
          </a:p>
        </p:txBody>
      </p:sp>
    </p:spTree>
    <p:extLst>
      <p:ext uri="{BB962C8B-B14F-4D97-AF65-F5344CB8AC3E}">
        <p14:creationId xmlns:p14="http://schemas.microsoft.com/office/powerpoint/2010/main" val="65802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352CE9-E005-74DE-A4F7-2A587A0EC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The Math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BDD765-4BB1-1A9D-0993-C411C8FCB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The next step is to test the hypothesis using either</a:t>
            </a:r>
          </a:p>
          <a:p>
            <a:pPr lvl="1"/>
            <a:r>
              <a:rPr lang="en-CA" sz="3200" dirty="0"/>
              <a:t>A one-sided statistical test on </a:t>
            </a:r>
            <a:r>
              <a:rPr lang="en-CA" sz="3200" i="1" dirty="0">
                <a:latin typeface="Consolas" panose="020B0609020204030204" pitchFamily="49" charset="0"/>
                <a:cs typeface="Consolas" panose="020B0609020204030204" pitchFamily="49" charset="0"/>
              </a:rPr>
              <a:t>H</a:t>
            </a:r>
            <a:r>
              <a:rPr lang="en-CA" sz="3200" baseline="-25000" dirty="0"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</a:p>
          <a:p>
            <a:pPr lvl="1"/>
            <a:r>
              <a:rPr lang="en-CA" sz="3200" dirty="0"/>
              <a:t>The </a:t>
            </a:r>
            <a:r>
              <a:rPr lang="en-CA" sz="3200" dirty="0" err="1"/>
              <a:t>Neyman</a:t>
            </a:r>
            <a:r>
              <a:rPr lang="en-CA" sz="3200" dirty="0"/>
              <a:t>-Pearson Lemma on </a:t>
            </a:r>
            <a:r>
              <a:rPr lang="en-CA" sz="3200" i="1" dirty="0">
                <a:latin typeface="Consolas" panose="020B0609020204030204" pitchFamily="49" charset="0"/>
                <a:cs typeface="Consolas" panose="020B0609020204030204" pitchFamily="49" charset="0"/>
              </a:rPr>
              <a:t>H</a:t>
            </a:r>
            <a:r>
              <a:rPr lang="en-CA" sz="3200" baseline="-25000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CA" sz="3200" dirty="0"/>
              <a:t> and </a:t>
            </a:r>
            <a:r>
              <a:rPr lang="en-CA" sz="3200" i="1" dirty="0">
                <a:latin typeface="Consolas" panose="020B0609020204030204" pitchFamily="49" charset="0"/>
                <a:cs typeface="Consolas" panose="020B0609020204030204" pitchFamily="49" charset="0"/>
              </a:rPr>
              <a:t>H</a:t>
            </a:r>
            <a:r>
              <a:rPr lang="en-CA" sz="3200" baseline="-25000" dirty="0"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</a:p>
          <a:p>
            <a:pPr marL="0" indent="0">
              <a:buNone/>
            </a:pPr>
            <a:endParaRPr lang="en-CA" sz="3600" baseline="-25000" dirty="0"/>
          </a:p>
          <a:p>
            <a:r>
              <a:rPr lang="en-CA" sz="3600" dirty="0"/>
              <a:t>Perform the statistical test using the desired confidence interval, say 95%, and we’re done!</a:t>
            </a:r>
            <a:endParaRPr lang="en-CA" sz="3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7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67C4B6-EE0F-29B3-FC04-1919C085D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WRONG!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7869E26-99AF-3E77-A1CC-C6671310B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7473" y="1553812"/>
            <a:ext cx="8237054" cy="4639647"/>
          </a:xfrm>
        </p:spPr>
      </p:pic>
    </p:spTree>
    <p:extLst>
      <p:ext uri="{BB962C8B-B14F-4D97-AF65-F5344CB8AC3E}">
        <p14:creationId xmlns:p14="http://schemas.microsoft.com/office/powerpoint/2010/main" val="3739372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67C4B6-EE0F-29B3-FC04-1919C085D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WRONG!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4475F34-904B-9B0F-8B9F-855129A8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6,000 documents mention </a:t>
            </a:r>
            <a:r>
              <a:rPr lang="en-CA" i="1" dirty="0"/>
              <a:t>electronic surveillance</a:t>
            </a:r>
            <a:r>
              <a:rPr lang="en-CA" dirty="0"/>
              <a:t> </a:t>
            </a:r>
          </a:p>
          <a:p>
            <a:pPr lvl="1"/>
            <a:r>
              <a:rPr lang="en-CA" sz="2800" dirty="0"/>
              <a:t>Together, they cite 12,000 documents </a:t>
            </a:r>
            <a:r>
              <a:rPr lang="en-CA" sz="2800" dirty="0">
                <a:latin typeface="Consolas" panose="020B0609020204030204" pitchFamily="49" charset="0"/>
                <a:cs typeface="Consolas" panose="020B0609020204030204" pitchFamily="49" charset="0"/>
              </a:rPr>
              <a:t>= |</a:t>
            </a:r>
            <a:r>
              <a:rPr lang="en-CA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CA" sz="2800" dirty="0">
                <a:latin typeface="Consolas" panose="020B0609020204030204" pitchFamily="49" charset="0"/>
                <a:cs typeface="Consolas" panose="020B0609020204030204" pitchFamily="49" charset="0"/>
              </a:rPr>
              <a:t>|</a:t>
            </a:r>
            <a:r>
              <a:rPr lang="en-CA" i="1" dirty="0">
                <a:cs typeface="Consolas" panose="020B0609020204030204" pitchFamily="49" charset="0"/>
              </a:rPr>
              <a:t> </a:t>
            </a:r>
          </a:p>
          <a:p>
            <a:r>
              <a:rPr lang="en-CA" dirty="0">
                <a:cs typeface="Consolas" panose="020B0609020204030204" pitchFamily="49" charset="0"/>
              </a:rPr>
              <a:t>We expect, maybe 1 to 20 authoritative docs (true positive)</a:t>
            </a:r>
            <a:br>
              <a:rPr lang="en-CA" dirty="0">
                <a:cs typeface="Consolas" panose="020B0609020204030204" pitchFamily="49" charset="0"/>
              </a:rPr>
            </a:br>
            <a:endParaRPr lang="en-CA" dirty="0">
              <a:cs typeface="Consolas" panose="020B0609020204030204" pitchFamily="49" charset="0"/>
            </a:endParaRPr>
          </a:p>
          <a:p>
            <a:pPr marL="0" indent="0" algn="ctr">
              <a:buNone/>
            </a:pPr>
            <a:r>
              <a:rPr lang="en-CA" sz="6000" b="1" dirty="0">
                <a:solidFill>
                  <a:srgbClr val="FF0000"/>
                </a:solidFill>
                <a:cs typeface="Consolas" panose="020B0609020204030204" pitchFamily="49" charset="0"/>
              </a:rPr>
              <a:t>Base Rate Fallacy</a:t>
            </a:r>
          </a:p>
          <a:p>
            <a:pPr marL="0" indent="0" algn="ctr">
              <a:buNone/>
            </a:pPr>
            <a:endParaRPr lang="en-CA" dirty="0">
              <a:cs typeface="Consolas" panose="020B0609020204030204" pitchFamily="49" charset="0"/>
            </a:endParaRPr>
          </a:p>
          <a:p>
            <a:r>
              <a:rPr lang="en-CA" dirty="0">
                <a:cs typeface="Consolas" panose="020B0609020204030204" pitchFamily="49" charset="0"/>
              </a:rPr>
              <a:t>95% confidence means 5% error rate * 11,990 = 600 false positives</a:t>
            </a:r>
          </a:p>
          <a:p>
            <a:r>
              <a:rPr lang="en-CA" dirty="0">
                <a:cs typeface="Consolas" panose="020B0609020204030204" pitchFamily="49" charset="0"/>
              </a:rPr>
              <a:t>You want at least 99.99%+ confidence in such circumstances </a:t>
            </a:r>
          </a:p>
        </p:txBody>
      </p:sp>
    </p:spTree>
    <p:extLst>
      <p:ext uri="{BB962C8B-B14F-4D97-AF65-F5344CB8AC3E}">
        <p14:creationId xmlns:p14="http://schemas.microsoft.com/office/powerpoint/2010/main" val="127846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2972BE-10F0-9112-59A2-B53906D78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Integrating into </a:t>
            </a:r>
            <a:r>
              <a:rPr lang="en-CA" dirty="0" err="1"/>
              <a:t>Solr</a:t>
            </a:r>
            <a:r>
              <a:rPr lang="en-CA" dirty="0"/>
              <a:t> (or OpenSearch)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7D6729-85B4-D2C0-6818-BB8EC5C95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Bef>
                <a:spcPts val="3400"/>
              </a:spcBef>
              <a:buClr>
                <a:schemeClr val="accent2"/>
              </a:buClr>
              <a:buSzPct val="120000"/>
              <a:buFont typeface="+mj-lt"/>
              <a:buAutoNum type="arabicPeriod"/>
            </a:pPr>
            <a:r>
              <a:rPr lang="en-CA" sz="2800" b="1" dirty="0"/>
              <a:t>A</a:t>
            </a:r>
            <a:r>
              <a:rPr lang="en-CA" sz="2800" dirty="0"/>
              <a:t> = The set of nodes that contain the search terms </a:t>
            </a:r>
          </a:p>
          <a:p>
            <a:pPr marL="514350" indent="-514350">
              <a:spcBef>
                <a:spcPts val="3400"/>
              </a:spcBef>
              <a:buClr>
                <a:schemeClr val="accent2"/>
              </a:buClr>
              <a:buSzPct val="120000"/>
              <a:buFont typeface="+mj-lt"/>
              <a:buAutoNum type="arabicPeriod"/>
            </a:pPr>
            <a:r>
              <a:rPr lang="en-CA" sz="2800" dirty="0"/>
              <a:t>L(</a:t>
            </a:r>
            <a:r>
              <a:rPr lang="en-CA" sz="2800" b="1" dirty="0"/>
              <a:t>A</a:t>
            </a:r>
            <a:r>
              <a:rPr lang="en-CA" sz="2800" dirty="0"/>
              <a:t>,*) = All edges departing from </a:t>
            </a:r>
            <a:r>
              <a:rPr lang="en-CA" sz="2800" b="1" dirty="0"/>
              <a:t>A</a:t>
            </a:r>
            <a:r>
              <a:rPr lang="en-CA" sz="2800" dirty="0"/>
              <a:t> (citations)</a:t>
            </a:r>
          </a:p>
          <a:p>
            <a:pPr marL="514350" indent="-514350">
              <a:spcBef>
                <a:spcPts val="3400"/>
              </a:spcBef>
              <a:buClr>
                <a:schemeClr val="accent2"/>
              </a:buClr>
              <a:buSzPct val="120000"/>
              <a:buFont typeface="+mj-lt"/>
              <a:buAutoNum type="arabicPeriod"/>
            </a:pPr>
            <a:r>
              <a:rPr lang="en-CA" sz="2800" b="1" dirty="0"/>
              <a:t>B</a:t>
            </a:r>
            <a:r>
              <a:rPr lang="en-CA" sz="2800" dirty="0"/>
              <a:t> = All nodes pointed to by L(</a:t>
            </a:r>
            <a:r>
              <a:rPr lang="en-CA" sz="2800" b="1" dirty="0"/>
              <a:t>A</a:t>
            </a:r>
            <a:r>
              <a:rPr lang="en-CA" sz="2800" dirty="0"/>
              <a:t>,*) (cited documents)</a:t>
            </a:r>
          </a:p>
          <a:p>
            <a:pPr marL="514350" indent="-514350">
              <a:spcBef>
                <a:spcPts val="3400"/>
              </a:spcBef>
              <a:buClr>
                <a:schemeClr val="accent2"/>
              </a:buClr>
              <a:buSzPct val="120000"/>
              <a:buFont typeface="+mj-lt"/>
              <a:buAutoNum type="arabicPeriod"/>
            </a:pPr>
            <a:r>
              <a:rPr lang="en-CA" sz="2800" dirty="0"/>
              <a:t>L(*,</a:t>
            </a:r>
            <a:r>
              <a:rPr lang="en-CA" sz="2800" b="1" dirty="0"/>
              <a:t>B</a:t>
            </a:r>
            <a:r>
              <a:rPr lang="en-CA" sz="2800" dirty="0"/>
              <a:t>) = All edges pointing to </a:t>
            </a:r>
            <a:r>
              <a:rPr lang="en-CA" sz="2800" b="1" dirty="0"/>
              <a:t>B</a:t>
            </a:r>
            <a:r>
              <a:rPr lang="en-CA" sz="2800" dirty="0"/>
              <a:t> (for stat. analysis)</a:t>
            </a:r>
          </a:p>
          <a:p>
            <a:pPr marL="514350" indent="-514350">
              <a:spcBef>
                <a:spcPts val="3400"/>
              </a:spcBef>
              <a:buClr>
                <a:schemeClr val="accent2"/>
              </a:buClr>
              <a:buSzPct val="120000"/>
              <a:buFont typeface="+mj-lt"/>
              <a:buAutoNum type="arabicPeriod"/>
            </a:pPr>
            <a:r>
              <a:rPr lang="en-CA" sz="2800" dirty="0"/>
              <a:t>For each b in </a:t>
            </a:r>
            <a:r>
              <a:rPr lang="en-CA" sz="2800" b="1" dirty="0"/>
              <a:t>B</a:t>
            </a:r>
            <a:r>
              <a:rPr lang="en-CA" sz="2800" dirty="0"/>
              <a:t>, calculate some probabilities</a:t>
            </a:r>
            <a:endParaRPr lang="en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157CE3C-F6BC-A84B-6192-281FD27B9EC1}"/>
              </a:ext>
            </a:extLst>
          </p:cNvPr>
          <p:cNvSpPr txBox="1"/>
          <p:nvPr/>
        </p:nvSpPr>
        <p:spPr>
          <a:xfrm>
            <a:off x="9129253" y="1778204"/>
            <a:ext cx="1318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>
                <a:solidFill>
                  <a:schemeClr val="accent2"/>
                </a:solidFill>
              </a:rPr>
              <a:t>Search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7677CF5-D491-F7E8-222C-47B10CD65266}"/>
              </a:ext>
            </a:extLst>
          </p:cNvPr>
          <p:cNvSpPr txBox="1"/>
          <p:nvPr/>
        </p:nvSpPr>
        <p:spPr>
          <a:xfrm>
            <a:off x="9104676" y="2535283"/>
            <a:ext cx="194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err="1">
                <a:solidFill>
                  <a:schemeClr val="accent2"/>
                </a:solidFill>
              </a:rPr>
              <a:t>DocValues</a:t>
            </a:r>
            <a:endParaRPr lang="en-CA" sz="3200" b="1" dirty="0">
              <a:solidFill>
                <a:schemeClr val="accent2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C6B202-9A95-940D-5B86-A5120F967017}"/>
              </a:ext>
            </a:extLst>
          </p:cNvPr>
          <p:cNvSpPr txBox="1"/>
          <p:nvPr/>
        </p:nvSpPr>
        <p:spPr>
          <a:xfrm>
            <a:off x="9111057" y="3381530"/>
            <a:ext cx="1940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err="1">
                <a:solidFill>
                  <a:schemeClr val="accent2"/>
                </a:solidFill>
              </a:rPr>
              <a:t>ord</a:t>
            </a:r>
            <a:r>
              <a:rPr lang="en-CA" sz="3200" b="1" dirty="0">
                <a:solidFill>
                  <a:schemeClr val="accent2"/>
                </a:solidFill>
              </a:rPr>
              <a:t> values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C1A8BB-5124-D4C6-C25E-5C370C3A996A}"/>
              </a:ext>
            </a:extLst>
          </p:cNvPr>
          <p:cNvSpPr txBox="1"/>
          <p:nvPr/>
        </p:nvSpPr>
        <p:spPr>
          <a:xfrm>
            <a:off x="9129253" y="4226125"/>
            <a:ext cx="1704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>
                <a:solidFill>
                  <a:schemeClr val="accent2"/>
                </a:solidFill>
              </a:rPr>
              <a:t>Invariant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E22961-C213-CFB4-F4F2-8F0FBC4AA5D2}"/>
              </a:ext>
            </a:extLst>
          </p:cNvPr>
          <p:cNvSpPr txBox="1"/>
          <p:nvPr/>
        </p:nvSpPr>
        <p:spPr>
          <a:xfrm>
            <a:off x="9139704" y="5019577"/>
            <a:ext cx="1082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>
                <a:solidFill>
                  <a:schemeClr val="accent2"/>
                </a:solidFill>
              </a:rPr>
              <a:t>Facet</a:t>
            </a:r>
          </a:p>
        </p:txBody>
      </p:sp>
    </p:spTree>
    <p:extLst>
      <p:ext uri="{BB962C8B-B14F-4D97-AF65-F5344CB8AC3E}">
        <p14:creationId xmlns:p14="http://schemas.microsoft.com/office/powerpoint/2010/main" val="110322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2972BE-10F0-9112-59A2-B53906D78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Integrating into </a:t>
            </a:r>
            <a:r>
              <a:rPr lang="en-CA" dirty="0" err="1"/>
              <a:t>Solr</a:t>
            </a:r>
            <a:r>
              <a:rPr lang="en-CA" dirty="0"/>
              <a:t> (or OpenSearch)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BF281BCF-B171-0C2C-D38B-2C1700C11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Implementation mostly resides in a “simple” </a:t>
            </a:r>
            <a:r>
              <a:rPr lang="en-CA" dirty="0" err="1">
                <a:solidFill>
                  <a:schemeClr val="accent2"/>
                </a:solidFill>
              </a:rPr>
              <a:t>AggValueSource</a:t>
            </a:r>
            <a:r>
              <a:rPr lang="en-CA" dirty="0"/>
              <a:t> plugin</a:t>
            </a:r>
          </a:p>
          <a:p>
            <a:pPr lvl="1"/>
            <a:r>
              <a:rPr lang="en-CA" dirty="0"/>
              <a:t>A facet aggregation</a:t>
            </a:r>
            <a:br>
              <a:rPr lang="en-CA" dirty="0"/>
            </a:br>
            <a:endParaRPr lang="en-CA" dirty="0"/>
          </a:p>
          <a:p>
            <a:r>
              <a:rPr lang="en-CA" dirty="0"/>
              <a:t>Easy approximation: Semantic Knowledge Graph</a:t>
            </a:r>
          </a:p>
          <a:p>
            <a:pPr lvl="1"/>
            <a:r>
              <a:rPr lang="en-CA" dirty="0"/>
              <a:t>Originally developed for query expansion</a:t>
            </a:r>
          </a:p>
          <a:p>
            <a:pPr lvl="1"/>
            <a:r>
              <a:rPr lang="en-CA" dirty="0"/>
              <a:t>Facet function: </a:t>
            </a:r>
            <a:r>
              <a:rPr lang="en-CA" i="1" dirty="0"/>
              <a:t>relatedness</a:t>
            </a:r>
            <a:r>
              <a:rPr lang="en-CA" dirty="0"/>
              <a:t> in </a:t>
            </a:r>
            <a:r>
              <a:rPr lang="en-CA" dirty="0" err="1"/>
              <a:t>Solr</a:t>
            </a:r>
            <a:r>
              <a:rPr lang="en-CA" dirty="0"/>
              <a:t> and </a:t>
            </a:r>
            <a:r>
              <a:rPr lang="en-CA" i="1" dirty="0" err="1"/>
              <a:t>significant_terms</a:t>
            </a:r>
            <a:r>
              <a:rPr lang="en-CA" dirty="0"/>
              <a:t> in OpenSearch</a:t>
            </a:r>
          </a:p>
          <a:p>
            <a:pPr lvl="1"/>
            <a:r>
              <a:rPr lang="en-CA" dirty="0"/>
              <a:t>Math is different but a good approximation with </a:t>
            </a:r>
            <a:r>
              <a:rPr lang="en-CA" dirty="0" err="1"/>
              <a:t>minCount</a:t>
            </a:r>
            <a:r>
              <a:rPr lang="en-CA" dirty="0"/>
              <a:t> &gt; 10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8571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72494C-687D-A543-AE6D-7359CB14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Merging With Regular Results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7B28C6-D656-1D6F-63F5-5D90C4B1A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Authoritative results are transparently merged in with traditional search results</a:t>
            </a:r>
          </a:p>
          <a:p>
            <a:pPr lvl="1"/>
            <a:r>
              <a:rPr lang="en-CA" sz="2800" dirty="0"/>
              <a:t>Union mode: added to results if missing – legislations</a:t>
            </a:r>
          </a:p>
          <a:p>
            <a:pPr lvl="1"/>
            <a:r>
              <a:rPr lang="en-CA" sz="2800" dirty="0"/>
              <a:t>Intersection mode:  reranking only – case law</a:t>
            </a:r>
            <a:br>
              <a:rPr lang="en-CA" sz="2800" dirty="0"/>
            </a:br>
            <a:endParaRPr lang="en-CA" sz="2800" dirty="0"/>
          </a:p>
          <a:p>
            <a:r>
              <a:rPr lang="en-CA" sz="3200" dirty="0"/>
              <a:t>Implemented using a </a:t>
            </a:r>
            <a:r>
              <a:rPr lang="en-CA" sz="3200" dirty="0" err="1"/>
              <a:t>Solr</a:t>
            </a:r>
            <a:r>
              <a:rPr lang="en-CA" sz="3200" dirty="0"/>
              <a:t> </a:t>
            </a:r>
            <a:r>
              <a:rPr lang="en-CA" sz="3200" dirty="0" err="1">
                <a:solidFill>
                  <a:schemeClr val="accent2"/>
                </a:solidFill>
              </a:rPr>
              <a:t>SearchComponent</a:t>
            </a:r>
            <a:endParaRPr lang="en-CA" sz="3200" dirty="0">
              <a:solidFill>
                <a:schemeClr val="accent2"/>
              </a:solidFill>
            </a:endParaRPr>
          </a:p>
          <a:p>
            <a:pPr lvl="1"/>
            <a:r>
              <a:rPr lang="en-CA" sz="2800" dirty="0"/>
              <a:t>Probabilities are converted to a parameterized score</a:t>
            </a:r>
          </a:p>
        </p:txBody>
      </p:sp>
    </p:spTree>
    <p:extLst>
      <p:ext uri="{BB962C8B-B14F-4D97-AF65-F5344CB8AC3E}">
        <p14:creationId xmlns:p14="http://schemas.microsoft.com/office/powerpoint/2010/main" val="136570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0366E-E16D-8903-F8CC-4916BFADD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Demo Queries – Electronic surveillance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5B61F1-677F-11BD-0E9D-9C019A887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84" y="1825625"/>
            <a:ext cx="48104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rgbClr val="00B050"/>
                </a:solidFill>
              </a:rPr>
              <a:t>Successful Queries</a:t>
            </a:r>
          </a:p>
          <a:p>
            <a:r>
              <a:rPr lang="en-CA" sz="2400" i="1" dirty="0"/>
              <a:t>electronic surveillance</a:t>
            </a:r>
          </a:p>
          <a:p>
            <a:r>
              <a:rPr lang="en-CA" sz="2400" i="1" dirty="0"/>
              <a:t>electronic interception</a:t>
            </a:r>
          </a:p>
          <a:p>
            <a:r>
              <a:rPr lang="en-CA" sz="2400" i="1" dirty="0"/>
              <a:t>wiretap</a:t>
            </a:r>
          </a:p>
          <a:p>
            <a:r>
              <a:rPr lang="en-CA" sz="2400" i="1" dirty="0"/>
              <a:t>audio interception</a:t>
            </a:r>
          </a:p>
          <a:p>
            <a:pPr marL="0" indent="0">
              <a:buNone/>
            </a:pPr>
            <a:br>
              <a:rPr lang="en-CA" sz="2400" dirty="0"/>
            </a:br>
            <a:r>
              <a:rPr lang="en-CA" sz="2600" dirty="0">
                <a:solidFill>
                  <a:schemeClr val="accent2"/>
                </a:solidFill>
              </a:rPr>
              <a:t>Unsuccessful Queries</a:t>
            </a:r>
          </a:p>
          <a:p>
            <a:r>
              <a:rPr lang="en-CA" sz="2400" i="1" dirty="0"/>
              <a:t>eavesdropping</a:t>
            </a:r>
          </a:p>
          <a:p>
            <a:endParaRPr lang="en-CA" sz="2400" i="1" dirty="0"/>
          </a:p>
          <a:p>
            <a:endParaRPr lang="en-CA" sz="2400" i="1" dirty="0"/>
          </a:p>
          <a:p>
            <a:endParaRPr lang="en-CA" sz="2400" i="1" dirty="0"/>
          </a:p>
          <a:p>
            <a:pPr marL="0" indent="0">
              <a:buNone/>
            </a:pPr>
            <a:endParaRPr lang="en-CA" sz="2400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35E3849-5725-D15A-0C08-63F72B930BA2}"/>
              </a:ext>
            </a:extLst>
          </p:cNvPr>
          <p:cNvSpPr txBox="1">
            <a:spLocks/>
          </p:cNvSpPr>
          <p:nvPr/>
        </p:nvSpPr>
        <p:spPr>
          <a:xfrm>
            <a:off x="5769081" y="1825625"/>
            <a:ext cx="48104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CA" dirty="0"/>
              <a:t>Result</a:t>
            </a:r>
            <a:endParaRPr lang="en-CA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2A46B7-19E8-6D31-6A4F-52396403C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413" y="2479010"/>
            <a:ext cx="6071385" cy="25445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13A19F8-E7A2-FCE5-1301-99B552F435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60" t="13955" r="4810" b="6584"/>
          <a:stretch/>
        </p:blipFill>
        <p:spPr>
          <a:xfrm>
            <a:off x="7315200" y="5158453"/>
            <a:ext cx="1887794" cy="51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69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0366E-E16D-8903-F8CC-4916BFADD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Demo Queries – Personal Information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5B61F1-677F-11BD-0E9D-9C019A887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84" y="1825625"/>
            <a:ext cx="48104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rgbClr val="00B050"/>
                </a:solidFill>
              </a:rPr>
              <a:t>Successful Queries</a:t>
            </a:r>
          </a:p>
          <a:p>
            <a:r>
              <a:rPr lang="en-CA" sz="2400" i="1" dirty="0"/>
              <a:t>personally identifiable information</a:t>
            </a:r>
          </a:p>
          <a:p>
            <a:r>
              <a:rPr lang="en-CA" sz="2400" i="1" dirty="0" err="1"/>
              <a:t>pipeda</a:t>
            </a:r>
            <a:r>
              <a:rPr lang="en-CA" sz="2400" i="1" dirty="0"/>
              <a:t> s7</a:t>
            </a:r>
          </a:p>
          <a:p>
            <a:r>
              <a:rPr lang="en-CA" sz="2400" i="1" dirty="0"/>
              <a:t>consent to record information</a:t>
            </a:r>
          </a:p>
          <a:p>
            <a:r>
              <a:rPr lang="en-CA" sz="2400" i="1" dirty="0"/>
              <a:t>consent to collect information</a:t>
            </a:r>
          </a:p>
          <a:p>
            <a:endParaRPr lang="en-CA" sz="2400" i="1" dirty="0"/>
          </a:p>
          <a:p>
            <a:endParaRPr lang="en-CA" sz="2400" i="1" dirty="0"/>
          </a:p>
          <a:p>
            <a:endParaRPr lang="en-CA" sz="2400" i="1" dirty="0"/>
          </a:p>
          <a:p>
            <a:pPr marL="0" indent="0">
              <a:buNone/>
            </a:pPr>
            <a:r>
              <a:rPr lang="en-CA" sz="2400" dirty="0"/>
              <a:t>Results vary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8EA675-82E7-648D-32C7-0C78DCCB0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566"/>
          <a:stretch/>
        </p:blipFill>
        <p:spPr>
          <a:xfrm>
            <a:off x="5368413" y="2309913"/>
            <a:ext cx="6478859" cy="3382762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35E3849-5725-D15A-0C08-63F72B930BA2}"/>
              </a:ext>
            </a:extLst>
          </p:cNvPr>
          <p:cNvSpPr txBox="1">
            <a:spLocks/>
          </p:cNvSpPr>
          <p:nvPr/>
        </p:nvSpPr>
        <p:spPr>
          <a:xfrm>
            <a:off x="5769081" y="1825625"/>
            <a:ext cx="48104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CA" dirty="0"/>
              <a:t>Result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656849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02711E-11CE-BB60-A509-BD6FB162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Evaluations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ABDA1E-F7CE-519A-8770-12F3D4AE4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sz="3600" dirty="0"/>
              <a:t>No user engagement data yet</a:t>
            </a:r>
          </a:p>
          <a:p>
            <a:endParaRPr lang="en-CA" sz="3600" dirty="0"/>
          </a:p>
          <a:p>
            <a:r>
              <a:rPr lang="en-CA" sz="3600" dirty="0"/>
              <a:t>Subject matter expert evaluated effect of Citation Graph on 132 queries:</a:t>
            </a:r>
          </a:p>
          <a:p>
            <a:pPr lvl="1"/>
            <a:r>
              <a:rPr lang="en-CA" sz="3200" dirty="0"/>
              <a:t>27% of results improved</a:t>
            </a:r>
          </a:p>
          <a:p>
            <a:pPr lvl="1"/>
            <a:r>
              <a:rPr lang="en-CA" sz="3200" dirty="0"/>
              <a:t>12% of results worsened</a:t>
            </a:r>
          </a:p>
          <a:p>
            <a:pPr lvl="1"/>
            <a:r>
              <a:rPr lang="en-CA" sz="3200" dirty="0"/>
              <a:t>60% unchanged</a:t>
            </a:r>
          </a:p>
          <a:p>
            <a:r>
              <a:rPr lang="en-CA" sz="3600" dirty="0"/>
              <a:t>We have improved integration since then</a:t>
            </a:r>
          </a:p>
        </p:txBody>
      </p:sp>
    </p:spTree>
    <p:extLst>
      <p:ext uri="{BB962C8B-B14F-4D97-AF65-F5344CB8AC3E}">
        <p14:creationId xmlns:p14="http://schemas.microsoft.com/office/powerpoint/2010/main" val="5254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73E38D-AE06-73A6-1676-E2BBE046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Lessons Learned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0206B5-BFF6-FAB5-F799-8577DA98F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Simple algorithms (BM25) are intuitive to users</a:t>
            </a:r>
          </a:p>
          <a:p>
            <a:pPr lvl="1"/>
            <a:r>
              <a:rPr lang="en-CA" sz="2800" dirty="0"/>
              <a:t>It gives them a measure of control</a:t>
            </a:r>
            <a:br>
              <a:rPr lang="en-CA" sz="2800" dirty="0"/>
            </a:br>
            <a:endParaRPr lang="en-CA" sz="2800" dirty="0"/>
          </a:p>
          <a:p>
            <a:r>
              <a:rPr lang="en-CA" sz="3200" dirty="0"/>
              <a:t>If you rate result engagement from </a:t>
            </a:r>
            <a:r>
              <a:rPr lang="en-CA" sz="3200" dirty="0">
                <a:solidFill>
                  <a:schemeClr val="accent2"/>
                </a:solidFill>
              </a:rPr>
              <a:t>0 to 10</a:t>
            </a:r>
            <a:r>
              <a:rPr lang="en-CA" sz="3200" dirty="0"/>
              <a:t>, returning a document where none of the queried words appear rates as a solid </a:t>
            </a:r>
            <a:r>
              <a:rPr lang="en-CA" sz="3200" b="1" dirty="0">
                <a:solidFill>
                  <a:schemeClr val="accent2"/>
                </a:solidFill>
              </a:rPr>
              <a:t>-10</a:t>
            </a:r>
            <a:r>
              <a:rPr lang="en-CA" sz="3200" dirty="0"/>
              <a:t>.</a:t>
            </a:r>
            <a:endParaRPr lang="en-CA" dirty="0"/>
          </a:p>
          <a:p>
            <a:pPr marL="612000" indent="0">
              <a:buNone/>
            </a:pPr>
            <a:b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This term could not be found in the current document. However, your query appears disproportionally often in documents citing this document, which is considered by the search engine a strong indication of relevance.</a:t>
            </a:r>
          </a:p>
        </p:txBody>
      </p:sp>
    </p:spTree>
    <p:extLst>
      <p:ext uri="{BB962C8B-B14F-4D97-AF65-F5344CB8AC3E}">
        <p14:creationId xmlns:p14="http://schemas.microsoft.com/office/powerpoint/2010/main" val="334942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8222F-1CA3-B608-3B87-810BB5E2F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CanLII – Content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C239D0-0C70-45CE-ABF1-18DABCB79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3003" y="1825625"/>
            <a:ext cx="3420035" cy="4351338"/>
          </a:xfrm>
        </p:spPr>
        <p:txBody>
          <a:bodyPr/>
          <a:lstStyle/>
          <a:p>
            <a:pPr marL="0" indent="0" algn="ctr">
              <a:buNone/>
            </a:pPr>
            <a:endParaRPr lang="en-CA" sz="32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CA" sz="3200" b="1" dirty="0">
                <a:solidFill>
                  <a:schemeClr val="accent1"/>
                </a:solidFill>
              </a:rPr>
              <a:t>Legislation</a:t>
            </a:r>
          </a:p>
          <a:p>
            <a:pPr marL="0" indent="0" algn="ctr">
              <a:buNone/>
            </a:pPr>
            <a:br>
              <a:rPr lang="en-CA" sz="2400" dirty="0">
                <a:solidFill>
                  <a:schemeClr val="accent1"/>
                </a:solidFill>
              </a:rPr>
            </a:br>
            <a:br>
              <a:rPr lang="en-CA" sz="2400" dirty="0">
                <a:solidFill>
                  <a:schemeClr val="accent1"/>
                </a:solidFill>
              </a:rPr>
            </a:br>
            <a:r>
              <a:rPr lang="en-CA" sz="2400" dirty="0">
                <a:solidFill>
                  <a:schemeClr val="accent1"/>
                </a:solidFill>
              </a:rPr>
              <a:t>Statutes &amp; Regulations</a:t>
            </a:r>
          </a:p>
          <a:p>
            <a:pPr marL="0" indent="0" algn="ctr">
              <a:buNone/>
            </a:pPr>
            <a:br>
              <a:rPr lang="en-CA" sz="2400" dirty="0">
                <a:solidFill>
                  <a:schemeClr val="accent1"/>
                </a:solidFill>
              </a:rPr>
            </a:br>
            <a:br>
              <a:rPr lang="en-CA" sz="2400" dirty="0">
                <a:solidFill>
                  <a:schemeClr val="accent1"/>
                </a:solidFill>
              </a:rPr>
            </a:br>
            <a:r>
              <a:rPr lang="en-CA" sz="2400" dirty="0">
                <a:solidFill>
                  <a:schemeClr val="accent1"/>
                </a:solidFill>
              </a:rPr>
              <a:t>85,000 (legislations)</a:t>
            </a:r>
          </a:p>
          <a:p>
            <a:pPr marL="0" indent="0" algn="ctr">
              <a:buNone/>
            </a:pPr>
            <a:r>
              <a:rPr lang="en-CA" sz="2400" dirty="0">
                <a:solidFill>
                  <a:schemeClr val="accent1"/>
                </a:solidFill>
              </a:rPr>
              <a:t>1,450,000 (sections)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C54DAC-26F7-6632-C981-FB2E3A5EA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8532" y="1825625"/>
            <a:ext cx="3527612" cy="4351338"/>
          </a:xfrm>
        </p:spPr>
        <p:txBody>
          <a:bodyPr/>
          <a:lstStyle/>
          <a:p>
            <a:pPr marL="0" indent="0" algn="ctr">
              <a:buNone/>
            </a:pPr>
            <a:endParaRPr lang="en-CA" sz="3200" b="1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CA" sz="3200" b="1" dirty="0">
                <a:solidFill>
                  <a:schemeClr val="accent2"/>
                </a:solidFill>
              </a:rPr>
              <a:t>Case Law</a:t>
            </a:r>
          </a:p>
          <a:p>
            <a:pPr marL="0" indent="0" algn="ctr">
              <a:buNone/>
            </a:pPr>
            <a:br>
              <a:rPr lang="en-CA" sz="2400" dirty="0">
                <a:solidFill>
                  <a:schemeClr val="accent2"/>
                </a:solidFill>
              </a:rPr>
            </a:br>
            <a:br>
              <a:rPr lang="en-CA" sz="2400" dirty="0">
                <a:solidFill>
                  <a:schemeClr val="accent2"/>
                </a:solidFill>
              </a:rPr>
            </a:br>
            <a:r>
              <a:rPr lang="en-CA" sz="2400" dirty="0">
                <a:solidFill>
                  <a:schemeClr val="accent2"/>
                </a:solidFill>
              </a:rPr>
              <a:t>Court &amp; Tribunal Decisions </a:t>
            </a:r>
          </a:p>
          <a:p>
            <a:pPr marL="0" indent="0" algn="ctr">
              <a:buNone/>
            </a:pPr>
            <a:br>
              <a:rPr lang="en-CA" sz="2400" dirty="0">
                <a:solidFill>
                  <a:schemeClr val="accent2"/>
                </a:solidFill>
              </a:rPr>
            </a:br>
            <a:br>
              <a:rPr lang="en-CA" sz="2400" dirty="0">
                <a:solidFill>
                  <a:schemeClr val="accent2"/>
                </a:solidFill>
              </a:rPr>
            </a:br>
            <a:r>
              <a:rPr lang="en-CA" sz="2400" dirty="0">
                <a:solidFill>
                  <a:schemeClr val="accent2"/>
                </a:solidFill>
              </a:rPr>
              <a:t>3,100,000</a:t>
            </a:r>
          </a:p>
          <a:p>
            <a:pPr marL="0" indent="0" algn="ctr">
              <a:buNone/>
            </a:pPr>
            <a:endParaRPr lang="en-CA" sz="240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endParaRPr lang="en-CA" sz="2400" dirty="0">
              <a:solidFill>
                <a:schemeClr val="accent2"/>
              </a:solidFill>
            </a:endParaRP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AC83CD77-518F-3420-01CB-D42613983C10}"/>
              </a:ext>
            </a:extLst>
          </p:cNvPr>
          <p:cNvSpPr txBox="1">
            <a:spLocks/>
          </p:cNvSpPr>
          <p:nvPr/>
        </p:nvSpPr>
        <p:spPr>
          <a:xfrm>
            <a:off x="8111638" y="1825625"/>
            <a:ext cx="35276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CA" sz="3200" b="1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CA" sz="3200" b="1" dirty="0">
                <a:solidFill>
                  <a:schemeClr val="accent6"/>
                </a:solidFill>
              </a:rPr>
              <a:t>Legal Commentary</a:t>
            </a:r>
          </a:p>
          <a:p>
            <a:pPr marL="0" indent="0" algn="ctr">
              <a:buNone/>
            </a:pPr>
            <a:br>
              <a:rPr lang="en-CA" sz="2400" dirty="0">
                <a:solidFill>
                  <a:schemeClr val="accent6"/>
                </a:solidFill>
              </a:rPr>
            </a:br>
            <a:br>
              <a:rPr lang="en-CA" sz="2400" dirty="0">
                <a:solidFill>
                  <a:schemeClr val="accent6"/>
                </a:solidFill>
              </a:rPr>
            </a:br>
            <a:r>
              <a:rPr lang="en-CA" sz="2400" dirty="0">
                <a:solidFill>
                  <a:schemeClr val="accent6"/>
                </a:solidFill>
              </a:rPr>
              <a:t>Books, Law Review Articles, Practice Manuals</a:t>
            </a:r>
          </a:p>
          <a:p>
            <a:pPr marL="0" indent="0" algn="ctr">
              <a:buNone/>
            </a:pPr>
            <a:br>
              <a:rPr lang="en-CA" sz="2400" dirty="0">
                <a:solidFill>
                  <a:schemeClr val="accent6"/>
                </a:solidFill>
              </a:rPr>
            </a:br>
            <a:r>
              <a:rPr lang="en-CA" sz="2400" dirty="0">
                <a:solidFill>
                  <a:schemeClr val="accent6"/>
                </a:solidFill>
              </a:rPr>
              <a:t>100,000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8F248BD-7071-0FB0-BC27-06E073958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5144" y="1564769"/>
            <a:ext cx="521712" cy="521712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CCA57668-F050-6AC8-FDDB-DF186EFADE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98282" y="1588891"/>
            <a:ext cx="529475" cy="605114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BF6F93A-12C0-5CB8-A1EB-3E1753565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88359" y="1447847"/>
            <a:ext cx="574169" cy="5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70C7DF-D7C6-7EC7-9E42-102E2A42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Lessons Learned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F9397F-304F-1E69-FF2F-ED228EA45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Correctly adjust </a:t>
            </a:r>
            <a:r>
              <a:rPr lang="en-CA" sz="4000" b="1" dirty="0"/>
              <a:t>E</a:t>
            </a:r>
            <a:r>
              <a:rPr lang="en-CA" sz="4000" dirty="0"/>
              <a:t>: the set of documents eligible to cite b</a:t>
            </a:r>
          </a:p>
          <a:p>
            <a:pPr lvl="1"/>
            <a:r>
              <a:rPr lang="en-CA" sz="3600" dirty="0"/>
              <a:t>Time bias</a:t>
            </a:r>
          </a:p>
          <a:p>
            <a:pPr lvl="1"/>
            <a:r>
              <a:rPr lang="en-CA" sz="3600" dirty="0"/>
              <a:t>Large jurisdiction bias</a:t>
            </a:r>
          </a:p>
        </p:txBody>
      </p:sp>
    </p:spTree>
    <p:extLst>
      <p:ext uri="{BB962C8B-B14F-4D97-AF65-F5344CB8AC3E}">
        <p14:creationId xmlns:p14="http://schemas.microsoft.com/office/powerpoint/2010/main" val="1049801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67C4B6-EE0F-29B3-FC04-1919C085D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Lessons Learned</a:t>
            </a:r>
            <a:endParaRPr lang="en-CA" b="1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4475F34-904B-9B0F-8B9F-855129A8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sz="4400" dirty="0"/>
              <a:t> Math: apply some smoothing edge cases</a:t>
            </a:r>
            <a:endParaRPr lang="en-CA" sz="4000" dirty="0"/>
          </a:p>
          <a:p>
            <a:pPr lvl="1"/>
            <a:r>
              <a:rPr lang="en-CA" sz="3600" dirty="0"/>
              <a:t> Disable on small </a:t>
            </a:r>
            <a:r>
              <a:rPr lang="en-CA" sz="3600" b="1" dirty="0"/>
              <a:t>A</a:t>
            </a:r>
            <a:r>
              <a:rPr lang="en-CA" sz="3600" dirty="0"/>
              <a:t> and small </a:t>
            </a:r>
            <a:r>
              <a:rPr lang="en-CA" sz="3600" b="1" dirty="0"/>
              <a:t>B</a:t>
            </a:r>
            <a:br>
              <a:rPr lang="en-CA" sz="3600" b="1" dirty="0"/>
            </a:br>
            <a:endParaRPr lang="en-CA" sz="4400" dirty="0"/>
          </a:p>
          <a:p>
            <a:r>
              <a:rPr lang="en-CA" sz="4400" dirty="0"/>
              <a:t> Maximize precision at the expense of recall</a:t>
            </a:r>
            <a:endParaRPr lang="en-CA" dirty="0"/>
          </a:p>
          <a:p>
            <a:pPr lvl="1"/>
            <a:r>
              <a:rPr lang="en-CA" sz="4000" dirty="0"/>
              <a:t> Avoid systematic errors</a:t>
            </a:r>
          </a:p>
          <a:p>
            <a:pPr lvl="1"/>
            <a:r>
              <a:rPr lang="en-CA" sz="4000" dirty="0"/>
              <a:t> Req: </a:t>
            </a:r>
            <a:r>
              <a:rPr lang="en-CA" sz="4000" i="1" dirty="0"/>
              <a:t>2002 SCC 1 </a:t>
            </a:r>
            <a:r>
              <a:rPr lang="en-CA" sz="4000" dirty="0"/>
              <a:t>vs </a:t>
            </a:r>
            <a:br>
              <a:rPr lang="en-CA" sz="4000" dirty="0"/>
            </a:br>
            <a:r>
              <a:rPr lang="en-CA" sz="4000" dirty="0"/>
              <a:t>              doc text: </a:t>
            </a:r>
            <a:r>
              <a:rPr lang="en-CA" sz="4000" i="1" dirty="0"/>
              <a:t>2002 SCC 45, [2002] 1 RCS 12</a:t>
            </a:r>
          </a:p>
        </p:txBody>
      </p:sp>
    </p:spTree>
    <p:extLst>
      <p:ext uri="{BB962C8B-B14F-4D97-AF65-F5344CB8AC3E}">
        <p14:creationId xmlns:p14="http://schemas.microsoft.com/office/powerpoint/2010/main" val="300276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F8DDB-11A3-BF88-03F2-3C67F275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878" y="1214438"/>
            <a:ext cx="10298243" cy="2387600"/>
          </a:xfrm>
        </p:spPr>
        <p:txBody>
          <a:bodyPr>
            <a:normAutofit/>
          </a:bodyPr>
          <a:lstStyle/>
          <a:p>
            <a:r>
              <a:rPr lang="fr-FR" b="1" dirty="0" err="1"/>
              <a:t>Thank</a:t>
            </a:r>
            <a:r>
              <a:rPr lang="fr-FR" b="1" dirty="0"/>
              <a:t> </a:t>
            </a:r>
            <a:r>
              <a:rPr lang="fr-FR" b="1" dirty="0" err="1"/>
              <a:t>you</a:t>
            </a:r>
            <a:r>
              <a:rPr lang="fr-FR" b="1" dirty="0"/>
              <a:t>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8C6F9C-8E96-0058-1820-31EF73B37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0151" y="5407685"/>
            <a:ext cx="4822194" cy="924929"/>
          </a:xfrm>
        </p:spPr>
        <p:txBody>
          <a:bodyPr>
            <a:noAutofit/>
          </a:bodyPr>
          <a:lstStyle/>
          <a:p>
            <a:pPr algn="l"/>
            <a:r>
              <a:rPr lang="fr-FR" dirty="0">
                <a:solidFill>
                  <a:srgbClr val="00B4AD"/>
                </a:solidFill>
                <a:latin typeface="Maax" panose="02000503000000020003" pitchFamily="2" charset="77"/>
              </a:rPr>
              <a:t>Marc Morissette</a:t>
            </a:r>
            <a:br>
              <a:rPr lang="fr-FR" dirty="0">
                <a:solidFill>
                  <a:srgbClr val="00B4AD"/>
                </a:solidFill>
                <a:latin typeface="Maax" panose="02000503000000020003" pitchFamily="2" charset="77"/>
              </a:rPr>
            </a:br>
            <a:r>
              <a:rPr lang="fr-FR" dirty="0" err="1">
                <a:solidFill>
                  <a:srgbClr val="00B4AD"/>
                </a:solidFill>
                <a:latin typeface="Maax" panose="02000503000000020003" pitchFamily="2" charset="77"/>
              </a:rPr>
              <a:t>morissette@lexum.com</a:t>
            </a:r>
            <a:br>
              <a:rPr lang="fr-FR" dirty="0">
                <a:solidFill>
                  <a:srgbClr val="00B4AD"/>
                </a:solidFill>
                <a:latin typeface="Maax" panose="02000503000000020003" pitchFamily="2" charset="77"/>
              </a:rPr>
            </a:br>
            <a:endParaRPr lang="fr-FR" dirty="0">
              <a:solidFill>
                <a:srgbClr val="00B4AD"/>
              </a:solidFill>
              <a:latin typeface="Maax" panose="02000503000000020003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172785-DA37-C01D-B038-C292657519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13" y="5108404"/>
            <a:ext cx="3399436" cy="152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99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8222F-1CA3-B608-3B87-810BB5E2F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/>
              <a:t>CanLII – Users</a:t>
            </a:r>
            <a:endParaRPr lang="en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C239D0-0C70-45CE-ABF1-18DABCB79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9079" y="1838174"/>
            <a:ext cx="66992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>
                <a:solidFill>
                  <a:schemeClr val="accent5"/>
                </a:solidFill>
              </a:rPr>
              <a:t>	      Lawyers</a:t>
            </a:r>
          </a:p>
          <a:p>
            <a:pPr marL="0" indent="0">
              <a:buNone/>
            </a:pPr>
            <a:br>
              <a:rPr lang="en-CA" sz="2400" dirty="0">
                <a:solidFill>
                  <a:schemeClr val="accent5"/>
                </a:solidFill>
              </a:rPr>
            </a:br>
            <a:r>
              <a:rPr lang="en-CA" sz="2400" dirty="0">
                <a:solidFill>
                  <a:schemeClr val="accent5"/>
                </a:solidFill>
              </a:rPr>
              <a:t>	        Legal Researchers</a:t>
            </a:r>
            <a:br>
              <a:rPr lang="en-CA" sz="2400" dirty="0">
                <a:solidFill>
                  <a:schemeClr val="accent5"/>
                </a:solidFill>
              </a:rPr>
            </a:br>
            <a:endParaRPr lang="en-CA" sz="2400" dirty="0">
              <a:solidFill>
                <a:schemeClr val="accent5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-CA" sz="19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"joint submission" and "crown" /p "repudiate”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CA" sz="19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“Nuisance” and protest and “180(1)”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CA" sz="19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causation /10 death and </a:t>
            </a:r>
            <a:r>
              <a:rPr lang="en-CA" sz="19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remov</a:t>
            </a:r>
            <a:r>
              <a:rPr lang="en-CA" sz="19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! /5 ventilator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CA" sz="19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(“Misrepresentation” /p (“did not read” or “failed to read”)) and “specific performance”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C54DAC-26F7-6632-C981-FB2E3A5EA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73444" y="1838174"/>
            <a:ext cx="430481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>
                <a:solidFill>
                  <a:schemeClr val="accent4">
                    <a:lumMod val="75000"/>
                  </a:schemeClr>
                </a:solidFill>
              </a:rPr>
              <a:t>		The Public</a:t>
            </a:r>
          </a:p>
          <a:p>
            <a:pPr marL="0" indent="0">
              <a:spcBef>
                <a:spcPts val="1800"/>
              </a:spcBef>
              <a:buNone/>
            </a:pPr>
            <a:br>
              <a:rPr lang="en-CA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CA" sz="2400" dirty="0">
                <a:solidFill>
                  <a:schemeClr val="accent4">
                    <a:lumMod val="75000"/>
                  </a:schemeClr>
                </a:solidFill>
              </a:rPr>
              <a:t>		All walks of life</a:t>
            </a:r>
          </a:p>
          <a:p>
            <a:pPr marL="0" indent="0">
              <a:spcBef>
                <a:spcPts val="1800"/>
              </a:spcBef>
              <a:buNone/>
            </a:pPr>
            <a:br>
              <a:rPr lang="en-CA" sz="2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CA" sz="18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Joint custody distance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CA" sz="18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Terminated for alleged marijuana impairment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CA" sz="18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Trump tower</a:t>
            </a:r>
          </a:p>
          <a:p>
            <a:pPr marL="0" indent="0">
              <a:spcBef>
                <a:spcPts val="1600"/>
              </a:spcBef>
              <a:buNone/>
            </a:pPr>
            <a:endParaRPr lang="en-CA" sz="2000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CA" sz="2400" dirty="0">
              <a:solidFill>
                <a:schemeClr val="accent4"/>
              </a:solidFill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ED75CAC-1827-9B3C-EC19-D95CF68B0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768" y="1956876"/>
            <a:ext cx="939678" cy="1073918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76758EC4-7A4C-2E73-FF25-E7B755505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9574" y="1956158"/>
            <a:ext cx="939678" cy="107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957148-65D5-5A8E-788A-B42A3F00D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Broad Queries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D0FB393-AD2C-CB13-F99D-AA0216AAD4FD}"/>
              </a:ext>
            </a:extLst>
          </p:cNvPr>
          <p:cNvSpPr txBox="1"/>
          <p:nvPr/>
        </p:nvSpPr>
        <p:spPr>
          <a:xfrm>
            <a:off x="7253260" y="3413615"/>
            <a:ext cx="19975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privacy invasion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0B2D68-2134-B5FE-B7F0-654B3E8124A0}"/>
              </a:ext>
            </a:extLst>
          </p:cNvPr>
          <p:cNvSpPr txBox="1"/>
          <p:nvPr/>
        </p:nvSpPr>
        <p:spPr>
          <a:xfrm>
            <a:off x="8290642" y="4020930"/>
            <a:ext cx="3387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sale agreement cancellation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E30AF2-BC75-EFB1-53EA-340EA54C45F9}"/>
              </a:ext>
            </a:extLst>
          </p:cNvPr>
          <p:cNvSpPr txBox="1"/>
          <p:nvPr/>
        </p:nvSpPr>
        <p:spPr>
          <a:xfrm>
            <a:off x="5721846" y="4289865"/>
            <a:ext cx="26834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constructive dismissal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FCB7E16-A6BE-A1E2-3D94-ACDA3C048D11}"/>
              </a:ext>
            </a:extLst>
          </p:cNvPr>
          <p:cNvSpPr txBox="1"/>
          <p:nvPr/>
        </p:nvSpPr>
        <p:spPr>
          <a:xfrm>
            <a:off x="1173327" y="3994708"/>
            <a:ext cx="38944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residential eviction enforcement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D5B086E-AB91-0863-45FE-4DE36AB35A0C}"/>
              </a:ext>
            </a:extLst>
          </p:cNvPr>
          <p:cNvSpPr txBox="1"/>
          <p:nvPr/>
        </p:nvSpPr>
        <p:spPr>
          <a:xfrm>
            <a:off x="4524420" y="5688732"/>
            <a:ext cx="24636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custody assessment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B7B1FCD-5EC5-999F-AB5D-ADCA6168BB00}"/>
              </a:ext>
            </a:extLst>
          </p:cNvPr>
          <p:cNvSpPr txBox="1"/>
          <p:nvPr/>
        </p:nvSpPr>
        <p:spPr>
          <a:xfrm>
            <a:off x="3749233" y="1872549"/>
            <a:ext cx="28959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disability discrimination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04D829-1D68-6CBE-8ACA-21C556C227D7}"/>
              </a:ext>
            </a:extLst>
          </p:cNvPr>
          <p:cNvSpPr txBox="1"/>
          <p:nvPr/>
        </p:nvSpPr>
        <p:spPr>
          <a:xfrm>
            <a:off x="843512" y="3235953"/>
            <a:ext cx="25534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hearsay admissibility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F5555A4-E340-DF91-FDEC-BABA886B233C}"/>
              </a:ext>
            </a:extLst>
          </p:cNvPr>
          <p:cNvSpPr txBox="1"/>
          <p:nvPr/>
        </p:nvSpPr>
        <p:spPr>
          <a:xfrm>
            <a:off x="4524420" y="3351799"/>
            <a:ext cx="2487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costs awards factors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A1EF0A0-6028-DB82-E139-78F3E4EA807A}"/>
              </a:ext>
            </a:extLst>
          </p:cNvPr>
          <p:cNvSpPr txBox="1"/>
          <p:nvPr/>
        </p:nvSpPr>
        <p:spPr>
          <a:xfrm>
            <a:off x="690470" y="5617138"/>
            <a:ext cx="25122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aboriginal land titles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830A4E8-2348-27A9-5149-60A5EED9E9B5}"/>
              </a:ext>
            </a:extLst>
          </p:cNvPr>
          <p:cNvSpPr txBox="1"/>
          <p:nvPr/>
        </p:nvSpPr>
        <p:spPr>
          <a:xfrm>
            <a:off x="787672" y="2333837"/>
            <a:ext cx="23813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bankrupt discharge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FD2F095-7D0D-34DE-0265-2C2F9F2F2E01}"/>
              </a:ext>
            </a:extLst>
          </p:cNvPr>
          <p:cNvSpPr txBox="1"/>
          <p:nvPr/>
        </p:nvSpPr>
        <p:spPr>
          <a:xfrm>
            <a:off x="2336740" y="4844374"/>
            <a:ext cx="37912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recognizance to keep the peace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9D6D224-7D9A-914C-E613-3E97C00C1C35}"/>
              </a:ext>
            </a:extLst>
          </p:cNvPr>
          <p:cNvSpPr txBox="1"/>
          <p:nvPr/>
        </p:nvSpPr>
        <p:spPr>
          <a:xfrm>
            <a:off x="8465576" y="4819034"/>
            <a:ext cx="2756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freedom of expression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6FF9E12-359C-3A94-7BF3-26B31B679AC5}"/>
              </a:ext>
            </a:extLst>
          </p:cNvPr>
          <p:cNvSpPr txBox="1"/>
          <p:nvPr/>
        </p:nvSpPr>
        <p:spPr>
          <a:xfrm>
            <a:off x="6590200" y="5087969"/>
            <a:ext cx="13678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charter 2b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939231-ABC9-2A0C-9190-C12F4C613C50}"/>
              </a:ext>
            </a:extLst>
          </p:cNvPr>
          <p:cNvSpPr txBox="1"/>
          <p:nvPr/>
        </p:nvSpPr>
        <p:spPr>
          <a:xfrm>
            <a:off x="7721272" y="5617138"/>
            <a:ext cx="13484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 err="1">
                <a:solidFill>
                  <a:schemeClr val="accent1"/>
                </a:solidFill>
              </a:rPr>
              <a:t>pipeda</a:t>
            </a:r>
            <a:r>
              <a:rPr lang="en-CA" sz="2200" dirty="0">
                <a:solidFill>
                  <a:schemeClr val="accent1"/>
                </a:solidFill>
              </a:rPr>
              <a:t> s 7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03356D0-4D52-250D-41EA-12A62E4024E6}"/>
              </a:ext>
            </a:extLst>
          </p:cNvPr>
          <p:cNvSpPr txBox="1"/>
          <p:nvPr/>
        </p:nvSpPr>
        <p:spPr>
          <a:xfrm>
            <a:off x="8465576" y="1393974"/>
            <a:ext cx="29887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pension benefits divorce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88B4D1B-5224-6E23-80CB-13DE613B77DB}"/>
              </a:ext>
            </a:extLst>
          </p:cNvPr>
          <p:cNvSpPr txBox="1"/>
          <p:nvPr/>
        </p:nvSpPr>
        <p:spPr>
          <a:xfrm>
            <a:off x="3275284" y="2604045"/>
            <a:ext cx="22626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strike vote validity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0A0AE91-7315-E344-BA79-92FB6EDA8253}"/>
              </a:ext>
            </a:extLst>
          </p:cNvPr>
          <p:cNvSpPr txBox="1"/>
          <p:nvPr/>
        </p:nvSpPr>
        <p:spPr>
          <a:xfrm>
            <a:off x="482228" y="1581139"/>
            <a:ext cx="34278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insurance dispute resolution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D38ED5C-6E82-3556-6E66-86683AA1FFBD}"/>
              </a:ext>
            </a:extLst>
          </p:cNvPr>
          <p:cNvSpPr txBox="1"/>
          <p:nvPr/>
        </p:nvSpPr>
        <p:spPr>
          <a:xfrm>
            <a:off x="6838338" y="1952932"/>
            <a:ext cx="25036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fair dealing research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A0616EC-FFE9-C472-5FA7-E9EF1D8F8702}"/>
              </a:ext>
            </a:extLst>
          </p:cNvPr>
          <p:cNvSpPr txBox="1"/>
          <p:nvPr/>
        </p:nvSpPr>
        <p:spPr>
          <a:xfrm>
            <a:off x="7253260" y="2680981"/>
            <a:ext cx="34694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request for access to records</a:t>
            </a:r>
          </a:p>
        </p:txBody>
      </p:sp>
    </p:spTree>
    <p:extLst>
      <p:ext uri="{BB962C8B-B14F-4D97-AF65-F5344CB8AC3E}">
        <p14:creationId xmlns:p14="http://schemas.microsoft.com/office/powerpoint/2010/main" val="391811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957148-65D5-5A8E-788A-B42A3F00D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Broad Queries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D0FB393-AD2C-CB13-F99D-AA0216AAD4FD}"/>
              </a:ext>
            </a:extLst>
          </p:cNvPr>
          <p:cNvSpPr txBox="1"/>
          <p:nvPr/>
        </p:nvSpPr>
        <p:spPr>
          <a:xfrm>
            <a:off x="7253260" y="3413615"/>
            <a:ext cx="19975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privacy invasion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0B2D68-2134-B5FE-B7F0-654B3E8124A0}"/>
              </a:ext>
            </a:extLst>
          </p:cNvPr>
          <p:cNvSpPr txBox="1"/>
          <p:nvPr/>
        </p:nvSpPr>
        <p:spPr>
          <a:xfrm>
            <a:off x="8290642" y="4020930"/>
            <a:ext cx="3387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sale agreement cancellation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E30AF2-BC75-EFB1-53EA-340EA54C45F9}"/>
              </a:ext>
            </a:extLst>
          </p:cNvPr>
          <p:cNvSpPr txBox="1"/>
          <p:nvPr/>
        </p:nvSpPr>
        <p:spPr>
          <a:xfrm>
            <a:off x="5721846" y="4289865"/>
            <a:ext cx="26834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constructive dismissal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FCB7E16-A6BE-A1E2-3D94-ACDA3C048D11}"/>
              </a:ext>
            </a:extLst>
          </p:cNvPr>
          <p:cNvSpPr txBox="1"/>
          <p:nvPr/>
        </p:nvSpPr>
        <p:spPr>
          <a:xfrm>
            <a:off x="1173327" y="3994708"/>
            <a:ext cx="38944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residential eviction enforcement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D5B086E-AB91-0863-45FE-4DE36AB35A0C}"/>
              </a:ext>
            </a:extLst>
          </p:cNvPr>
          <p:cNvSpPr txBox="1"/>
          <p:nvPr/>
        </p:nvSpPr>
        <p:spPr>
          <a:xfrm>
            <a:off x="4524420" y="5688732"/>
            <a:ext cx="24636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custody assessment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B7B1FCD-5EC5-999F-AB5D-ADCA6168BB00}"/>
              </a:ext>
            </a:extLst>
          </p:cNvPr>
          <p:cNvSpPr txBox="1"/>
          <p:nvPr/>
        </p:nvSpPr>
        <p:spPr>
          <a:xfrm>
            <a:off x="3749233" y="1872549"/>
            <a:ext cx="28959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disability discrimination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04D829-1D68-6CBE-8ACA-21C556C227D7}"/>
              </a:ext>
            </a:extLst>
          </p:cNvPr>
          <p:cNvSpPr txBox="1"/>
          <p:nvPr/>
        </p:nvSpPr>
        <p:spPr>
          <a:xfrm>
            <a:off x="843512" y="3235953"/>
            <a:ext cx="25534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hearsay admissibility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F5555A4-E340-DF91-FDEC-BABA886B233C}"/>
              </a:ext>
            </a:extLst>
          </p:cNvPr>
          <p:cNvSpPr txBox="1"/>
          <p:nvPr/>
        </p:nvSpPr>
        <p:spPr>
          <a:xfrm>
            <a:off x="4524420" y="3351799"/>
            <a:ext cx="2487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costs awards factors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A1EF0A0-6028-DB82-E139-78F3E4EA807A}"/>
              </a:ext>
            </a:extLst>
          </p:cNvPr>
          <p:cNvSpPr txBox="1"/>
          <p:nvPr/>
        </p:nvSpPr>
        <p:spPr>
          <a:xfrm>
            <a:off x="690470" y="5617138"/>
            <a:ext cx="25122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aboriginal land titles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830A4E8-2348-27A9-5149-60A5EED9E9B5}"/>
              </a:ext>
            </a:extLst>
          </p:cNvPr>
          <p:cNvSpPr txBox="1"/>
          <p:nvPr/>
        </p:nvSpPr>
        <p:spPr>
          <a:xfrm>
            <a:off x="787672" y="2333837"/>
            <a:ext cx="23813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bankrupt discharge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FD2F095-7D0D-34DE-0265-2C2F9F2F2E01}"/>
              </a:ext>
            </a:extLst>
          </p:cNvPr>
          <p:cNvSpPr txBox="1"/>
          <p:nvPr/>
        </p:nvSpPr>
        <p:spPr>
          <a:xfrm>
            <a:off x="2336740" y="4844374"/>
            <a:ext cx="37912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recognizance to keep the peace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9D6D224-7D9A-914C-E613-3E97C00C1C35}"/>
              </a:ext>
            </a:extLst>
          </p:cNvPr>
          <p:cNvSpPr txBox="1"/>
          <p:nvPr/>
        </p:nvSpPr>
        <p:spPr>
          <a:xfrm>
            <a:off x="8465576" y="4819034"/>
            <a:ext cx="2756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freedom of expression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6FF9E12-359C-3A94-7BF3-26B31B679AC5}"/>
              </a:ext>
            </a:extLst>
          </p:cNvPr>
          <p:cNvSpPr txBox="1"/>
          <p:nvPr/>
        </p:nvSpPr>
        <p:spPr>
          <a:xfrm>
            <a:off x="6590200" y="5087969"/>
            <a:ext cx="13678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2"/>
                </a:solidFill>
              </a:rPr>
              <a:t>charter 2b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939231-ABC9-2A0C-9190-C12F4C613C50}"/>
              </a:ext>
            </a:extLst>
          </p:cNvPr>
          <p:cNvSpPr txBox="1"/>
          <p:nvPr/>
        </p:nvSpPr>
        <p:spPr>
          <a:xfrm>
            <a:off x="7721272" y="5617138"/>
            <a:ext cx="13484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 err="1">
                <a:solidFill>
                  <a:schemeClr val="accent2"/>
                </a:solidFill>
              </a:rPr>
              <a:t>pipeda</a:t>
            </a:r>
            <a:r>
              <a:rPr lang="en-CA" sz="2200" dirty="0">
                <a:solidFill>
                  <a:schemeClr val="accent2"/>
                </a:solidFill>
              </a:rPr>
              <a:t> s 7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03356D0-4D52-250D-41EA-12A62E4024E6}"/>
              </a:ext>
            </a:extLst>
          </p:cNvPr>
          <p:cNvSpPr txBox="1"/>
          <p:nvPr/>
        </p:nvSpPr>
        <p:spPr>
          <a:xfrm>
            <a:off x="8465576" y="1393974"/>
            <a:ext cx="29887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pension benefits divorce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88B4D1B-5224-6E23-80CB-13DE613B77DB}"/>
              </a:ext>
            </a:extLst>
          </p:cNvPr>
          <p:cNvSpPr txBox="1"/>
          <p:nvPr/>
        </p:nvSpPr>
        <p:spPr>
          <a:xfrm>
            <a:off x="3275284" y="2604045"/>
            <a:ext cx="22626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strike vote validity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0A0AE91-7315-E344-BA79-92FB6EDA8253}"/>
              </a:ext>
            </a:extLst>
          </p:cNvPr>
          <p:cNvSpPr txBox="1"/>
          <p:nvPr/>
        </p:nvSpPr>
        <p:spPr>
          <a:xfrm>
            <a:off x="482228" y="1581139"/>
            <a:ext cx="34278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insurance dispute resolution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D38ED5C-6E82-3556-6E66-86683AA1FFBD}"/>
              </a:ext>
            </a:extLst>
          </p:cNvPr>
          <p:cNvSpPr txBox="1"/>
          <p:nvPr/>
        </p:nvSpPr>
        <p:spPr>
          <a:xfrm>
            <a:off x="6838338" y="1952932"/>
            <a:ext cx="25036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fair dealing research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A0616EC-FFE9-C472-5FA7-E9EF1D8F8702}"/>
              </a:ext>
            </a:extLst>
          </p:cNvPr>
          <p:cNvSpPr txBox="1"/>
          <p:nvPr/>
        </p:nvSpPr>
        <p:spPr>
          <a:xfrm>
            <a:off x="7253260" y="2680981"/>
            <a:ext cx="34694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chemeClr val="accent1"/>
                </a:solidFill>
              </a:rPr>
              <a:t>request for access to records</a:t>
            </a:r>
          </a:p>
        </p:txBody>
      </p:sp>
    </p:spTree>
    <p:extLst>
      <p:ext uri="{BB962C8B-B14F-4D97-AF65-F5344CB8AC3E}">
        <p14:creationId xmlns:p14="http://schemas.microsoft.com/office/powerpoint/2010/main" val="3777099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8222F-1CA3-B608-3B87-810BB5E2F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How Do You Handle Broad Queries?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C239D0-0C70-45CE-ABF1-18DABCB79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3003" y="2046845"/>
            <a:ext cx="3420035" cy="4351338"/>
          </a:xfrm>
        </p:spPr>
        <p:txBody>
          <a:bodyPr/>
          <a:lstStyle/>
          <a:p>
            <a:pPr marL="0" indent="0" algn="ctr">
              <a:buNone/>
            </a:pPr>
            <a:endParaRPr lang="en-CA" sz="32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CA" sz="3200" b="1" dirty="0">
                <a:solidFill>
                  <a:schemeClr val="accent1"/>
                </a:solidFill>
              </a:rPr>
              <a:t>Legislation</a:t>
            </a:r>
          </a:p>
          <a:p>
            <a:pPr marL="0" indent="0" algn="ctr">
              <a:buNone/>
            </a:pPr>
            <a:br>
              <a:rPr lang="en-CA" sz="2400" dirty="0">
                <a:solidFill>
                  <a:schemeClr val="accent1"/>
                </a:solidFill>
              </a:rPr>
            </a:br>
            <a:br>
              <a:rPr lang="en-CA" sz="2400" dirty="0">
                <a:solidFill>
                  <a:schemeClr val="accent1"/>
                </a:solidFill>
              </a:rPr>
            </a:br>
            <a:r>
              <a:rPr lang="en-CA" sz="2400" dirty="0">
                <a:solidFill>
                  <a:schemeClr val="accent1"/>
                </a:solidFill>
              </a:rPr>
              <a:t>Statutes &amp; Regulations</a:t>
            </a:r>
          </a:p>
          <a:p>
            <a:pPr marL="0" indent="0" algn="ctr">
              <a:buNone/>
            </a:pPr>
            <a:br>
              <a:rPr lang="en-CA" sz="2400" dirty="0">
                <a:solidFill>
                  <a:schemeClr val="accent1"/>
                </a:solidFill>
              </a:rPr>
            </a:br>
            <a:br>
              <a:rPr lang="en-CA" sz="2400" dirty="0">
                <a:solidFill>
                  <a:schemeClr val="accent1"/>
                </a:solidFill>
              </a:rPr>
            </a:br>
            <a:r>
              <a:rPr lang="en-CA" sz="2400" dirty="0">
                <a:solidFill>
                  <a:schemeClr val="accent1"/>
                </a:solidFill>
              </a:rPr>
              <a:t>85,000 (legislations)</a:t>
            </a:r>
          </a:p>
          <a:p>
            <a:pPr marL="0" indent="0" algn="ctr">
              <a:buNone/>
            </a:pPr>
            <a:r>
              <a:rPr lang="en-CA" sz="2400" dirty="0">
                <a:solidFill>
                  <a:schemeClr val="accent1"/>
                </a:solidFill>
              </a:rPr>
              <a:t>1,450,000 (sections)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C54DAC-26F7-6632-C981-FB2E3A5EA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8532" y="2046845"/>
            <a:ext cx="3527612" cy="4351338"/>
          </a:xfrm>
        </p:spPr>
        <p:txBody>
          <a:bodyPr/>
          <a:lstStyle/>
          <a:p>
            <a:pPr marL="0" indent="0" algn="ctr">
              <a:buNone/>
            </a:pPr>
            <a:endParaRPr lang="en-CA" sz="3200" b="1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CA" sz="3200" b="1" dirty="0">
                <a:solidFill>
                  <a:schemeClr val="accent2"/>
                </a:solidFill>
              </a:rPr>
              <a:t>Case Law</a:t>
            </a:r>
          </a:p>
          <a:p>
            <a:pPr marL="0" indent="0" algn="ctr">
              <a:buNone/>
            </a:pPr>
            <a:br>
              <a:rPr lang="en-CA" sz="2400" dirty="0">
                <a:solidFill>
                  <a:schemeClr val="accent2"/>
                </a:solidFill>
              </a:rPr>
            </a:br>
            <a:br>
              <a:rPr lang="en-CA" sz="2400" dirty="0">
                <a:solidFill>
                  <a:schemeClr val="accent2"/>
                </a:solidFill>
              </a:rPr>
            </a:br>
            <a:r>
              <a:rPr lang="en-CA" sz="2400" dirty="0">
                <a:solidFill>
                  <a:schemeClr val="accent2"/>
                </a:solidFill>
              </a:rPr>
              <a:t>Court &amp; Tribunal Decisions </a:t>
            </a:r>
          </a:p>
          <a:p>
            <a:pPr marL="0" indent="0" algn="ctr">
              <a:buNone/>
            </a:pPr>
            <a:br>
              <a:rPr lang="en-CA" sz="2400" dirty="0">
                <a:solidFill>
                  <a:schemeClr val="accent2"/>
                </a:solidFill>
              </a:rPr>
            </a:br>
            <a:br>
              <a:rPr lang="en-CA" sz="2400" dirty="0">
                <a:solidFill>
                  <a:schemeClr val="accent2"/>
                </a:solidFill>
              </a:rPr>
            </a:br>
            <a:r>
              <a:rPr lang="en-CA" sz="2400" dirty="0">
                <a:solidFill>
                  <a:schemeClr val="accent2"/>
                </a:solidFill>
              </a:rPr>
              <a:t>3,100,000</a:t>
            </a:r>
          </a:p>
          <a:p>
            <a:pPr marL="0" indent="0" algn="ctr">
              <a:buNone/>
            </a:pPr>
            <a:endParaRPr lang="en-CA" sz="240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endParaRPr lang="en-CA" sz="2400" dirty="0">
              <a:solidFill>
                <a:schemeClr val="accent2"/>
              </a:solidFill>
            </a:endParaRP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AC83CD77-518F-3420-01CB-D42613983C10}"/>
              </a:ext>
            </a:extLst>
          </p:cNvPr>
          <p:cNvSpPr txBox="1">
            <a:spLocks/>
          </p:cNvSpPr>
          <p:nvPr/>
        </p:nvSpPr>
        <p:spPr>
          <a:xfrm>
            <a:off x="8111638" y="2046845"/>
            <a:ext cx="35276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CA" sz="3200" b="1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CA" sz="3200" b="1" dirty="0">
                <a:solidFill>
                  <a:schemeClr val="accent6"/>
                </a:solidFill>
              </a:rPr>
              <a:t>Legal Commentary</a:t>
            </a:r>
          </a:p>
          <a:p>
            <a:pPr marL="0" indent="0" algn="ctr">
              <a:buNone/>
            </a:pPr>
            <a:br>
              <a:rPr lang="en-CA" sz="2400" dirty="0">
                <a:solidFill>
                  <a:schemeClr val="accent6"/>
                </a:solidFill>
              </a:rPr>
            </a:br>
            <a:br>
              <a:rPr lang="en-CA" sz="2400" dirty="0">
                <a:solidFill>
                  <a:schemeClr val="accent6"/>
                </a:solidFill>
              </a:rPr>
            </a:br>
            <a:r>
              <a:rPr lang="en-CA" sz="2400" dirty="0">
                <a:solidFill>
                  <a:schemeClr val="accent6"/>
                </a:solidFill>
              </a:rPr>
              <a:t>Books, Law Review Articles, Practice Manuals</a:t>
            </a:r>
          </a:p>
          <a:p>
            <a:pPr marL="0" indent="0" algn="ctr">
              <a:buNone/>
            </a:pPr>
            <a:br>
              <a:rPr lang="en-CA" sz="2400" dirty="0">
                <a:solidFill>
                  <a:schemeClr val="accent6"/>
                </a:solidFill>
              </a:rPr>
            </a:br>
            <a:r>
              <a:rPr lang="en-CA" sz="2400" dirty="0">
                <a:solidFill>
                  <a:schemeClr val="accent6"/>
                </a:solidFill>
              </a:rPr>
              <a:t>100,000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8F248BD-7071-0FB0-BC27-06E073958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5144" y="1785989"/>
            <a:ext cx="521712" cy="521712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CCA57668-F050-6AC8-FDDB-DF186EFADE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98282" y="1810111"/>
            <a:ext cx="529475" cy="605114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BF6F93A-12C0-5CB8-A1EB-3E1753565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88359" y="1669067"/>
            <a:ext cx="574169" cy="5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8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E1DA027-2143-2052-3724-591EB0529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Idea: Identify “Authoritative” Documents Via Citations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884B6555-AD58-082B-3468-0A2F021C0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1872" y="2462981"/>
            <a:ext cx="10459528" cy="300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37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8222F-1CA3-B608-3B87-810BB5E2F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Idea: Identify “Authoritative” Documents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C239D0-0C70-45CE-ABF1-18DABCB79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3003" y="1825625"/>
            <a:ext cx="3420035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CA" sz="32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CA" sz="3200" b="1" dirty="0">
                <a:solidFill>
                  <a:schemeClr val="accent1"/>
                </a:solidFill>
              </a:rPr>
              <a:t>Legislation</a:t>
            </a:r>
          </a:p>
          <a:p>
            <a:pPr marL="0" indent="0">
              <a:buNone/>
            </a:pPr>
            <a:br>
              <a:rPr lang="en-CA" sz="2400" dirty="0">
                <a:solidFill>
                  <a:schemeClr val="accent1"/>
                </a:solidFill>
              </a:rPr>
            </a:br>
            <a:r>
              <a:rPr lang="en-CA" sz="2400" dirty="0">
                <a:solidFill>
                  <a:schemeClr val="accent1"/>
                </a:solidFill>
              </a:rPr>
              <a:t>Statutes &amp; Regulations</a:t>
            </a:r>
          </a:p>
          <a:p>
            <a:pPr marL="0" indent="0">
              <a:buNone/>
            </a:pPr>
            <a:endParaRPr lang="en-CA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br>
              <a:rPr lang="en-CA" sz="2400" dirty="0">
                <a:solidFill>
                  <a:schemeClr val="accent1"/>
                </a:solidFill>
              </a:rPr>
            </a:br>
            <a:r>
              <a:rPr lang="en-CA" sz="2400" dirty="0">
                <a:solidFill>
                  <a:schemeClr val="accent1"/>
                </a:solidFill>
              </a:rPr>
              <a:t>1,450,000 sections</a:t>
            </a:r>
            <a:br>
              <a:rPr lang="en-CA" sz="2400" dirty="0">
                <a:solidFill>
                  <a:schemeClr val="accent1"/>
                </a:solidFill>
              </a:rPr>
            </a:br>
            <a:endParaRPr lang="en-CA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br>
              <a:rPr lang="en-CA" sz="2400" dirty="0">
                <a:solidFill>
                  <a:schemeClr val="accent1"/>
                </a:solidFill>
              </a:rPr>
            </a:br>
            <a:r>
              <a:rPr lang="en-CA" sz="2400" dirty="0">
                <a:solidFill>
                  <a:schemeClr val="accent1"/>
                </a:solidFill>
              </a:rPr>
              <a:t>cited 51,000,000 times (avg 35 per section)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C54DAC-26F7-6632-C981-FB2E3A5EA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8532" y="1825625"/>
            <a:ext cx="3527612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CA" sz="3200" b="1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CA" sz="3200" b="1" dirty="0">
                <a:solidFill>
                  <a:schemeClr val="accent2"/>
                </a:solidFill>
              </a:rPr>
              <a:t>Case Law</a:t>
            </a:r>
          </a:p>
          <a:p>
            <a:pPr marL="0" indent="0">
              <a:buNone/>
            </a:pPr>
            <a:br>
              <a:rPr lang="en-CA" sz="2400" dirty="0">
                <a:solidFill>
                  <a:schemeClr val="accent2"/>
                </a:solidFill>
              </a:rPr>
            </a:br>
            <a:r>
              <a:rPr lang="en-CA" sz="2400" dirty="0">
                <a:solidFill>
                  <a:schemeClr val="accent2"/>
                </a:solidFill>
              </a:rPr>
              <a:t>Court &amp; Tribunal Decisions </a:t>
            </a:r>
          </a:p>
          <a:p>
            <a:pPr marL="0" indent="0">
              <a:buNone/>
            </a:pPr>
            <a:endParaRPr lang="en-CA" sz="24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br>
              <a:rPr lang="en-CA" sz="2400" dirty="0">
                <a:solidFill>
                  <a:schemeClr val="accent2"/>
                </a:solidFill>
              </a:rPr>
            </a:br>
            <a:r>
              <a:rPr lang="en-CA" sz="2400" dirty="0">
                <a:solidFill>
                  <a:schemeClr val="accent2"/>
                </a:solidFill>
              </a:rPr>
              <a:t>3,100,000 decisions</a:t>
            </a:r>
            <a:br>
              <a:rPr lang="en-CA" sz="2400" dirty="0">
                <a:solidFill>
                  <a:schemeClr val="accent2"/>
                </a:solidFill>
              </a:rPr>
            </a:br>
            <a:endParaRPr lang="en-CA" sz="24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br>
              <a:rPr lang="en-CA" sz="2400" dirty="0">
                <a:solidFill>
                  <a:schemeClr val="accent2"/>
                </a:solidFill>
              </a:rPr>
            </a:br>
            <a:r>
              <a:rPr lang="en-CA" sz="2400" dirty="0">
                <a:solidFill>
                  <a:schemeClr val="accent2"/>
                </a:solidFill>
              </a:rPr>
              <a:t>cited 14,600,000 times</a:t>
            </a:r>
            <a:br>
              <a:rPr lang="en-CA" sz="2400" dirty="0">
                <a:solidFill>
                  <a:schemeClr val="accent2"/>
                </a:solidFill>
              </a:rPr>
            </a:br>
            <a:r>
              <a:rPr lang="en-CA" sz="2400" dirty="0">
                <a:solidFill>
                  <a:schemeClr val="accent2"/>
                </a:solidFill>
              </a:rPr>
              <a:t>(avg 4.7 per decision)</a:t>
            </a:r>
          </a:p>
          <a:p>
            <a:pPr marL="0" indent="0" algn="ctr">
              <a:buNone/>
            </a:pPr>
            <a:endParaRPr lang="en-CA" sz="2400" dirty="0">
              <a:solidFill>
                <a:schemeClr val="accent2"/>
              </a:solidFill>
            </a:endParaRP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AC83CD77-518F-3420-01CB-D42613983C10}"/>
              </a:ext>
            </a:extLst>
          </p:cNvPr>
          <p:cNvSpPr txBox="1">
            <a:spLocks/>
          </p:cNvSpPr>
          <p:nvPr/>
        </p:nvSpPr>
        <p:spPr>
          <a:xfrm>
            <a:off x="8111638" y="1766636"/>
            <a:ext cx="35276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CA" sz="3200" b="1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CA" sz="3200" b="1" dirty="0">
                <a:solidFill>
                  <a:schemeClr val="accent6"/>
                </a:solidFill>
              </a:rPr>
              <a:t>Legal Commentary</a:t>
            </a:r>
            <a:br>
              <a:rPr lang="en-CA" sz="3200" b="1" dirty="0">
                <a:solidFill>
                  <a:schemeClr val="accent6"/>
                </a:solidFill>
              </a:rPr>
            </a:br>
            <a:br>
              <a:rPr lang="en-CA" sz="3200" b="1" dirty="0">
                <a:solidFill>
                  <a:schemeClr val="accent6"/>
                </a:solidFill>
              </a:rPr>
            </a:br>
            <a:r>
              <a:rPr lang="en-CA" sz="2400" dirty="0">
                <a:solidFill>
                  <a:schemeClr val="accent6"/>
                </a:solidFill>
              </a:rPr>
              <a:t>Books, Law Review Articles, Practice Manuals</a:t>
            </a:r>
          </a:p>
          <a:p>
            <a:pPr marL="0" indent="0">
              <a:buNone/>
            </a:pPr>
            <a:br>
              <a:rPr lang="en-CA" sz="2400" dirty="0">
                <a:solidFill>
                  <a:schemeClr val="accent6"/>
                </a:solidFill>
              </a:rPr>
            </a:br>
            <a:r>
              <a:rPr lang="en-CA" sz="2400" dirty="0">
                <a:solidFill>
                  <a:schemeClr val="accent6"/>
                </a:solidFill>
              </a:rPr>
              <a:t>100,000 documents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8F248BD-7071-0FB0-BC27-06E073958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5144" y="1564769"/>
            <a:ext cx="521712" cy="521712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CCA57668-F050-6AC8-FDDB-DF186EFADE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98282" y="1588891"/>
            <a:ext cx="529475" cy="605114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BF6F93A-12C0-5CB8-A1EB-3E1753565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88359" y="1447847"/>
            <a:ext cx="574169" cy="574169"/>
          </a:xfrm>
          <a:prstGeom prst="rect">
            <a:avLst/>
          </a:prstGeom>
        </p:spPr>
      </p:pic>
      <p:sp>
        <p:nvSpPr>
          <p:cNvPr id="8" name="Cadre 7">
            <a:extLst>
              <a:ext uri="{FF2B5EF4-FFF2-40B4-BE49-F238E27FC236}">
                <a16:creationId xmlns:a16="http://schemas.microsoft.com/office/drawing/2014/main" id="{1CDD8043-8491-9F74-4645-C16EDAEAE375}"/>
              </a:ext>
            </a:extLst>
          </p:cNvPr>
          <p:cNvSpPr/>
          <p:nvPr/>
        </p:nvSpPr>
        <p:spPr>
          <a:xfrm>
            <a:off x="412955" y="5073445"/>
            <a:ext cx="3406877" cy="1044529"/>
          </a:xfrm>
          <a:prstGeom prst="fram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0" name="Cadre 9">
            <a:extLst>
              <a:ext uri="{FF2B5EF4-FFF2-40B4-BE49-F238E27FC236}">
                <a16:creationId xmlns:a16="http://schemas.microsoft.com/office/drawing/2014/main" id="{CFCAFEA4-09B0-3AE2-7009-BFFB796D3DA6}"/>
              </a:ext>
            </a:extLst>
          </p:cNvPr>
          <p:cNvSpPr/>
          <p:nvPr/>
        </p:nvSpPr>
        <p:spPr>
          <a:xfrm>
            <a:off x="4073038" y="5073445"/>
            <a:ext cx="3406877" cy="1044529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8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Thème Office 2013 – 2022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11848</TotalTime>
  <Words>1322</Words>
  <Application>Microsoft Macintosh PowerPoint</Application>
  <PresentationFormat>Grand écran</PresentationFormat>
  <Paragraphs>267</Paragraphs>
  <Slides>32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Consolas</vt:lpstr>
      <vt:lpstr>Maax</vt:lpstr>
      <vt:lpstr>Thème Office 2013 – 2022</vt:lpstr>
      <vt:lpstr>Exploiting Citation Graphs in Large Corpora to Improve Relevance on Broad Queries</vt:lpstr>
      <vt:lpstr>Who are we?</vt:lpstr>
      <vt:lpstr>CanLII – Content</vt:lpstr>
      <vt:lpstr>CanLII – Users</vt:lpstr>
      <vt:lpstr>Broad Queries </vt:lpstr>
      <vt:lpstr>Broad Queries </vt:lpstr>
      <vt:lpstr>How Do You Handle Broad Queries?</vt:lpstr>
      <vt:lpstr>Idea: Identify “Authoritative” Documents Via Citations</vt:lpstr>
      <vt:lpstr>Idea: Identify “Authoritative” Documents</vt:lpstr>
      <vt:lpstr>Intuition: Sort By Citations</vt:lpstr>
      <vt:lpstr>Sort By Popularity: Does it Work?</vt:lpstr>
      <vt:lpstr>Legislation (riots)</vt:lpstr>
      <vt:lpstr>Case Law</vt:lpstr>
      <vt:lpstr>Is There a Better Way?</vt:lpstr>
      <vt:lpstr>Citation Graph</vt:lpstr>
      <vt:lpstr>Thinking of An Algorithm</vt:lpstr>
      <vt:lpstr>Algorithm</vt:lpstr>
      <vt:lpstr>The Math</vt:lpstr>
      <vt:lpstr>The Math</vt:lpstr>
      <vt:lpstr>The Math</vt:lpstr>
      <vt:lpstr>WRONG!</vt:lpstr>
      <vt:lpstr>WRONG!</vt:lpstr>
      <vt:lpstr>Integrating into Solr (or OpenSearch)</vt:lpstr>
      <vt:lpstr>Integrating into Solr (or OpenSearch)</vt:lpstr>
      <vt:lpstr>Merging With Regular Results  </vt:lpstr>
      <vt:lpstr>Demo Queries – Electronic surveillance</vt:lpstr>
      <vt:lpstr>Demo Queries – Personal Information</vt:lpstr>
      <vt:lpstr>Evaluations</vt:lpstr>
      <vt:lpstr>Lessons Learned</vt:lpstr>
      <vt:lpstr>Lessons Learned</vt:lpstr>
      <vt:lpstr>Lessons Learned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Marc-André Morissette</dc:creator>
  <cp:lastModifiedBy>Marc-André Morissette</cp:lastModifiedBy>
  <cp:revision>2</cp:revision>
  <dcterms:created xsi:type="dcterms:W3CDTF">2022-12-23T18:03:35Z</dcterms:created>
  <dcterms:modified xsi:type="dcterms:W3CDTF">2023-05-03T14:24:24Z</dcterms:modified>
</cp:coreProperties>
</file>