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</p:sldMasterIdLst>
  <p:notesMasterIdLst>
    <p:notesMasterId r:id="rId47"/>
  </p:notesMasterIdLst>
  <p:handoutMasterIdLst>
    <p:handoutMasterId r:id="rId48"/>
  </p:handoutMasterIdLst>
  <p:sldIdLst>
    <p:sldId id="505" r:id="rId5"/>
    <p:sldId id="645" r:id="rId6"/>
    <p:sldId id="732" r:id="rId7"/>
    <p:sldId id="490" r:id="rId8"/>
    <p:sldId id="446" r:id="rId9"/>
    <p:sldId id="507" r:id="rId10"/>
    <p:sldId id="735" r:id="rId11"/>
    <p:sldId id="707" r:id="rId12"/>
    <p:sldId id="745" r:id="rId13"/>
    <p:sldId id="652" r:id="rId14"/>
    <p:sldId id="649" r:id="rId15"/>
    <p:sldId id="659" r:id="rId16"/>
    <p:sldId id="748" r:id="rId17"/>
    <p:sldId id="749" r:id="rId18"/>
    <p:sldId id="751" r:id="rId19"/>
    <p:sldId id="755" r:id="rId20"/>
    <p:sldId id="743" r:id="rId21"/>
    <p:sldId id="510" r:id="rId22"/>
    <p:sldId id="750" r:id="rId23"/>
    <p:sldId id="754" r:id="rId24"/>
    <p:sldId id="752" r:id="rId25"/>
    <p:sldId id="656" r:id="rId26"/>
    <p:sldId id="733" r:id="rId27"/>
    <p:sldId id="657" r:id="rId28"/>
    <p:sldId id="663" r:id="rId29"/>
    <p:sldId id="676" r:id="rId30"/>
    <p:sldId id="723" r:id="rId31"/>
    <p:sldId id="662" r:id="rId32"/>
    <p:sldId id="753" r:id="rId33"/>
    <p:sldId id="746" r:id="rId34"/>
    <p:sldId id="722" r:id="rId35"/>
    <p:sldId id="738" r:id="rId36"/>
    <p:sldId id="739" r:id="rId37"/>
    <p:sldId id="638" r:id="rId38"/>
    <p:sldId id="591" r:id="rId39"/>
    <p:sldId id="674" r:id="rId40"/>
    <p:sldId id="675" r:id="rId41"/>
    <p:sldId id="577" r:id="rId42"/>
    <p:sldId id="725" r:id="rId43"/>
    <p:sldId id="734" r:id="rId44"/>
    <p:sldId id="736" r:id="rId45"/>
    <p:sldId id="72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3053"/>
    <a:srgbClr val="3E7F7C"/>
    <a:srgbClr val="02748C"/>
    <a:srgbClr val="185A79"/>
    <a:srgbClr val="047279"/>
    <a:srgbClr val="FF6B14"/>
    <a:srgbClr val="145373"/>
    <a:srgbClr val="FAFBFF"/>
    <a:srgbClr val="0E3154"/>
    <a:srgbClr val="FBF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1F5CCC-FFC1-7A49-9A12-3A38F905B3EB}" v="712" dt="2023-04-17T21:37:09.229"/>
    <p1510:client id="{CEC82C83-318A-5444-A55C-C63B80A4AA69}" v="8301" dt="2023-04-20T19:33:30.4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42"/>
    <p:restoredTop sz="96838"/>
  </p:normalViewPr>
  <p:slideViewPr>
    <p:cSldViewPr snapToGrid="0" showGuides="1">
      <p:cViewPr varScale="1">
        <p:scale>
          <a:sx n="122" d="100"/>
          <a:sy n="122" d="100"/>
        </p:scale>
        <p:origin x="208" y="7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916009-F441-5341-99B5-E7FC1C9ED37C}" type="doc">
      <dgm:prSet loTypeId="urn:microsoft.com/office/officeart/2005/8/layout/chart3" loCatId="" qsTypeId="urn:microsoft.com/office/officeart/2005/8/quickstyle/simple1" qsCatId="simple" csTypeId="urn:microsoft.com/office/officeart/2005/8/colors/colorful1" csCatId="colorful" phldr="1"/>
      <dgm:spPr/>
    </dgm:pt>
    <dgm:pt modelId="{DEAD4D34-1C1B-A34D-90F9-CEEE9E5B1D0B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Model Selection &amp; Tuning</a:t>
          </a:r>
        </a:p>
      </dgm:t>
    </dgm:pt>
    <dgm:pt modelId="{D39EC9E5-13D3-B945-8CCD-68335E6F1027}" type="parTrans" cxnId="{C01A879A-0181-7340-B113-702E12BF92C3}">
      <dgm:prSet/>
      <dgm:spPr/>
      <dgm:t>
        <a:bodyPr/>
        <a:lstStyle/>
        <a:p>
          <a:endParaRPr lang="en-US"/>
        </a:p>
      </dgm:t>
    </dgm:pt>
    <dgm:pt modelId="{16AE51D5-7B83-274F-9338-AD2F68FEBD82}" type="sibTrans" cxnId="{C01A879A-0181-7340-B113-702E12BF92C3}">
      <dgm:prSet/>
      <dgm:spPr/>
      <dgm:t>
        <a:bodyPr/>
        <a:lstStyle/>
        <a:p>
          <a:endParaRPr lang="en-US"/>
        </a:p>
      </dgm:t>
    </dgm:pt>
    <dgm:pt modelId="{5BC98F68-0BBC-354A-BE50-4B0C1C05A61C}">
      <dgm:prSet phldrT="[Text]"/>
      <dgm:spPr>
        <a:solidFill>
          <a:srgbClr val="00B050"/>
        </a:solidFill>
      </dgm:spPr>
      <dgm:t>
        <a:bodyPr/>
        <a:lstStyle/>
        <a:p>
          <a:r>
            <a:rPr lang="en-US"/>
            <a:t>Document Splitting</a:t>
          </a:r>
        </a:p>
      </dgm:t>
    </dgm:pt>
    <dgm:pt modelId="{51BCE94A-DC0C-0B40-8301-4E9FFB45CF01}" type="parTrans" cxnId="{93263996-01CE-2C46-A43E-7F51A80EE8EA}">
      <dgm:prSet/>
      <dgm:spPr/>
      <dgm:t>
        <a:bodyPr/>
        <a:lstStyle/>
        <a:p>
          <a:endParaRPr lang="en-US"/>
        </a:p>
      </dgm:t>
    </dgm:pt>
    <dgm:pt modelId="{739B21D6-D877-6D49-A589-6FFB56E8A29E}" type="sibTrans" cxnId="{93263996-01CE-2C46-A43E-7F51A80EE8EA}">
      <dgm:prSet/>
      <dgm:spPr/>
      <dgm:t>
        <a:bodyPr/>
        <a:lstStyle/>
        <a:p>
          <a:endParaRPr lang="en-US"/>
        </a:p>
      </dgm:t>
    </dgm:pt>
    <dgm:pt modelId="{2BD70DBF-E9E4-6448-8A01-4F290461B845}">
      <dgm:prSet phldrT="[Text]"/>
      <dgm:spPr/>
      <dgm:t>
        <a:bodyPr/>
        <a:lstStyle/>
        <a:p>
          <a:r>
            <a:rPr lang="en-US"/>
            <a:t>Technology Selection</a:t>
          </a:r>
        </a:p>
      </dgm:t>
    </dgm:pt>
    <dgm:pt modelId="{115E2FED-A7AC-8944-AFC3-F036D7A6B842}" type="parTrans" cxnId="{4A4E5D5F-FCBA-F443-AD6B-C92DC66534DC}">
      <dgm:prSet/>
      <dgm:spPr/>
      <dgm:t>
        <a:bodyPr/>
        <a:lstStyle/>
        <a:p>
          <a:endParaRPr lang="en-US"/>
        </a:p>
      </dgm:t>
    </dgm:pt>
    <dgm:pt modelId="{ADB76516-222A-274B-BB8E-3D3805CF3084}" type="sibTrans" cxnId="{4A4E5D5F-FCBA-F443-AD6B-C92DC66534DC}">
      <dgm:prSet/>
      <dgm:spPr/>
      <dgm:t>
        <a:bodyPr/>
        <a:lstStyle/>
        <a:p>
          <a:endParaRPr lang="en-US"/>
        </a:p>
      </dgm:t>
    </dgm:pt>
    <dgm:pt modelId="{A121DCD4-EE3E-B94D-92B3-AE48B26B84B8}" type="pres">
      <dgm:prSet presAssocID="{FD916009-F441-5341-99B5-E7FC1C9ED37C}" presName="compositeShape" presStyleCnt="0">
        <dgm:presLayoutVars>
          <dgm:chMax val="7"/>
          <dgm:dir/>
          <dgm:resizeHandles val="exact"/>
        </dgm:presLayoutVars>
      </dgm:prSet>
      <dgm:spPr/>
    </dgm:pt>
    <dgm:pt modelId="{88ED3F29-9056-C34B-AAAA-46C38FDA814A}" type="pres">
      <dgm:prSet presAssocID="{FD916009-F441-5341-99B5-E7FC1C9ED37C}" presName="wedge1" presStyleLbl="node1" presStyleIdx="0" presStyleCnt="3"/>
      <dgm:spPr/>
    </dgm:pt>
    <dgm:pt modelId="{1DCAD967-1999-604E-9D79-A09B5A83A79A}" type="pres">
      <dgm:prSet presAssocID="{FD916009-F441-5341-99B5-E7FC1C9ED37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081FD49-D67E-C548-9B22-9941A854A780}" type="pres">
      <dgm:prSet presAssocID="{FD916009-F441-5341-99B5-E7FC1C9ED37C}" presName="wedge2" presStyleLbl="node1" presStyleIdx="1" presStyleCnt="3"/>
      <dgm:spPr/>
    </dgm:pt>
    <dgm:pt modelId="{B2CBEA4E-D493-B541-B111-00A6E20C735E}" type="pres">
      <dgm:prSet presAssocID="{FD916009-F441-5341-99B5-E7FC1C9ED37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BD221AD-04F9-CD44-8C13-45BF6DB58C13}" type="pres">
      <dgm:prSet presAssocID="{FD916009-F441-5341-99B5-E7FC1C9ED37C}" presName="wedge3" presStyleLbl="node1" presStyleIdx="2" presStyleCnt="3"/>
      <dgm:spPr/>
    </dgm:pt>
    <dgm:pt modelId="{BF657CAD-A368-E140-964F-421B908DCA29}" type="pres">
      <dgm:prSet presAssocID="{FD916009-F441-5341-99B5-E7FC1C9ED37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EFB6403-20D7-C84F-B7EE-ED85EFE5FE66}" type="presOf" srcId="{5BC98F68-0BBC-354A-BE50-4B0C1C05A61C}" destId="{7BD221AD-04F9-CD44-8C13-45BF6DB58C13}" srcOrd="0" destOrd="0" presId="urn:microsoft.com/office/officeart/2005/8/layout/chart3"/>
    <dgm:cxn modelId="{9DAB4545-A57E-0046-A02D-DC8552B5367F}" type="presOf" srcId="{2BD70DBF-E9E4-6448-8A01-4F290461B845}" destId="{B2CBEA4E-D493-B541-B111-00A6E20C735E}" srcOrd="1" destOrd="0" presId="urn:microsoft.com/office/officeart/2005/8/layout/chart3"/>
    <dgm:cxn modelId="{DAE25956-61A3-9144-AF37-419B53D767E1}" type="presOf" srcId="{FD916009-F441-5341-99B5-E7FC1C9ED37C}" destId="{A121DCD4-EE3E-B94D-92B3-AE48B26B84B8}" srcOrd="0" destOrd="0" presId="urn:microsoft.com/office/officeart/2005/8/layout/chart3"/>
    <dgm:cxn modelId="{4A4E5D5F-FCBA-F443-AD6B-C92DC66534DC}" srcId="{FD916009-F441-5341-99B5-E7FC1C9ED37C}" destId="{2BD70DBF-E9E4-6448-8A01-4F290461B845}" srcOrd="1" destOrd="0" parTransId="{115E2FED-A7AC-8944-AFC3-F036D7A6B842}" sibTransId="{ADB76516-222A-274B-BB8E-3D3805CF3084}"/>
    <dgm:cxn modelId="{9CD26A61-FCC6-D945-925F-210F05E59D42}" type="presOf" srcId="{DEAD4D34-1C1B-A34D-90F9-CEEE9E5B1D0B}" destId="{88ED3F29-9056-C34B-AAAA-46C38FDA814A}" srcOrd="0" destOrd="0" presId="urn:microsoft.com/office/officeart/2005/8/layout/chart3"/>
    <dgm:cxn modelId="{CFC8B06C-55C2-0546-B550-16890A0BDCFC}" type="presOf" srcId="{2BD70DBF-E9E4-6448-8A01-4F290461B845}" destId="{A081FD49-D67E-C548-9B22-9941A854A780}" srcOrd="0" destOrd="0" presId="urn:microsoft.com/office/officeart/2005/8/layout/chart3"/>
    <dgm:cxn modelId="{228A3591-C2AD-5E44-BBD5-C6F9B2815B8D}" type="presOf" srcId="{5BC98F68-0BBC-354A-BE50-4B0C1C05A61C}" destId="{BF657CAD-A368-E140-964F-421B908DCA29}" srcOrd="1" destOrd="0" presId="urn:microsoft.com/office/officeart/2005/8/layout/chart3"/>
    <dgm:cxn modelId="{93263996-01CE-2C46-A43E-7F51A80EE8EA}" srcId="{FD916009-F441-5341-99B5-E7FC1C9ED37C}" destId="{5BC98F68-0BBC-354A-BE50-4B0C1C05A61C}" srcOrd="2" destOrd="0" parTransId="{51BCE94A-DC0C-0B40-8301-4E9FFB45CF01}" sibTransId="{739B21D6-D877-6D49-A589-6FFB56E8A29E}"/>
    <dgm:cxn modelId="{C01A879A-0181-7340-B113-702E12BF92C3}" srcId="{FD916009-F441-5341-99B5-E7FC1C9ED37C}" destId="{DEAD4D34-1C1B-A34D-90F9-CEEE9E5B1D0B}" srcOrd="0" destOrd="0" parTransId="{D39EC9E5-13D3-B945-8CCD-68335E6F1027}" sibTransId="{16AE51D5-7B83-274F-9338-AD2F68FEBD82}"/>
    <dgm:cxn modelId="{61ACEFB9-A66F-7049-A128-52DDF142602C}" type="presOf" srcId="{DEAD4D34-1C1B-A34D-90F9-CEEE9E5B1D0B}" destId="{1DCAD967-1999-604E-9D79-A09B5A83A79A}" srcOrd="1" destOrd="0" presId="urn:microsoft.com/office/officeart/2005/8/layout/chart3"/>
    <dgm:cxn modelId="{A2B597C5-DC78-5A4D-9BB5-7AFFAD099A2E}" type="presParOf" srcId="{A121DCD4-EE3E-B94D-92B3-AE48B26B84B8}" destId="{88ED3F29-9056-C34B-AAAA-46C38FDA814A}" srcOrd="0" destOrd="0" presId="urn:microsoft.com/office/officeart/2005/8/layout/chart3"/>
    <dgm:cxn modelId="{CF3424E4-6563-2A4F-A7D6-63502F9C69A7}" type="presParOf" srcId="{A121DCD4-EE3E-B94D-92B3-AE48B26B84B8}" destId="{1DCAD967-1999-604E-9D79-A09B5A83A79A}" srcOrd="1" destOrd="0" presId="urn:microsoft.com/office/officeart/2005/8/layout/chart3"/>
    <dgm:cxn modelId="{FAD75996-2D47-B74F-9BC5-6163200071F7}" type="presParOf" srcId="{A121DCD4-EE3E-B94D-92B3-AE48B26B84B8}" destId="{A081FD49-D67E-C548-9B22-9941A854A780}" srcOrd="2" destOrd="0" presId="urn:microsoft.com/office/officeart/2005/8/layout/chart3"/>
    <dgm:cxn modelId="{3AC99C76-7AAA-E044-AE9D-58EE289ABBF3}" type="presParOf" srcId="{A121DCD4-EE3E-B94D-92B3-AE48B26B84B8}" destId="{B2CBEA4E-D493-B541-B111-00A6E20C735E}" srcOrd="3" destOrd="0" presId="urn:microsoft.com/office/officeart/2005/8/layout/chart3"/>
    <dgm:cxn modelId="{02C2CE94-CC55-3D49-9E9B-139D135F45E7}" type="presParOf" srcId="{A121DCD4-EE3E-B94D-92B3-AE48B26B84B8}" destId="{7BD221AD-04F9-CD44-8C13-45BF6DB58C13}" srcOrd="4" destOrd="0" presId="urn:microsoft.com/office/officeart/2005/8/layout/chart3"/>
    <dgm:cxn modelId="{5FB1A38D-4D49-8644-AB08-731F1E6BC0AD}" type="presParOf" srcId="{A121DCD4-EE3E-B94D-92B3-AE48B26B84B8}" destId="{BF657CAD-A368-E140-964F-421B908DCA29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916009-F441-5341-99B5-E7FC1C9ED37C}" type="doc">
      <dgm:prSet loTypeId="urn:microsoft.com/office/officeart/2005/8/layout/chart3" loCatId="" qsTypeId="urn:microsoft.com/office/officeart/2005/8/quickstyle/simple1" qsCatId="simple" csTypeId="urn:microsoft.com/office/officeart/2005/8/colors/colorful1" csCatId="colorful" phldr="1"/>
      <dgm:spPr/>
    </dgm:pt>
    <dgm:pt modelId="{DEAD4D34-1C1B-A34D-90F9-CEEE9E5B1D0B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Model Selection &amp; Tuning</a:t>
          </a:r>
        </a:p>
      </dgm:t>
    </dgm:pt>
    <dgm:pt modelId="{D39EC9E5-13D3-B945-8CCD-68335E6F1027}" type="parTrans" cxnId="{C01A879A-0181-7340-B113-702E12BF92C3}">
      <dgm:prSet/>
      <dgm:spPr/>
      <dgm:t>
        <a:bodyPr/>
        <a:lstStyle/>
        <a:p>
          <a:endParaRPr lang="en-US"/>
        </a:p>
      </dgm:t>
    </dgm:pt>
    <dgm:pt modelId="{16AE51D5-7B83-274F-9338-AD2F68FEBD82}" type="sibTrans" cxnId="{C01A879A-0181-7340-B113-702E12BF92C3}">
      <dgm:prSet/>
      <dgm:spPr/>
      <dgm:t>
        <a:bodyPr/>
        <a:lstStyle/>
        <a:p>
          <a:endParaRPr lang="en-US"/>
        </a:p>
      </dgm:t>
    </dgm:pt>
    <dgm:pt modelId="{5BC98F68-0BBC-354A-BE50-4B0C1C05A61C}">
      <dgm:prSet phldrT="[Text]"/>
      <dgm:spPr>
        <a:solidFill>
          <a:srgbClr val="00B050"/>
        </a:solidFill>
      </dgm:spPr>
      <dgm:t>
        <a:bodyPr/>
        <a:lstStyle/>
        <a:p>
          <a:r>
            <a:rPr lang="en-US"/>
            <a:t>Document Splitting</a:t>
          </a:r>
        </a:p>
      </dgm:t>
    </dgm:pt>
    <dgm:pt modelId="{51BCE94A-DC0C-0B40-8301-4E9FFB45CF01}" type="parTrans" cxnId="{93263996-01CE-2C46-A43E-7F51A80EE8EA}">
      <dgm:prSet/>
      <dgm:spPr/>
      <dgm:t>
        <a:bodyPr/>
        <a:lstStyle/>
        <a:p>
          <a:endParaRPr lang="en-US"/>
        </a:p>
      </dgm:t>
    </dgm:pt>
    <dgm:pt modelId="{739B21D6-D877-6D49-A589-6FFB56E8A29E}" type="sibTrans" cxnId="{93263996-01CE-2C46-A43E-7F51A80EE8EA}">
      <dgm:prSet/>
      <dgm:spPr/>
      <dgm:t>
        <a:bodyPr/>
        <a:lstStyle/>
        <a:p>
          <a:endParaRPr lang="en-US"/>
        </a:p>
      </dgm:t>
    </dgm:pt>
    <dgm:pt modelId="{2BD70DBF-E9E4-6448-8A01-4F290461B845}">
      <dgm:prSet phldrT="[Text]"/>
      <dgm:spPr/>
      <dgm:t>
        <a:bodyPr/>
        <a:lstStyle/>
        <a:p>
          <a:r>
            <a:rPr lang="en-US"/>
            <a:t>Technology Selection</a:t>
          </a:r>
        </a:p>
      </dgm:t>
    </dgm:pt>
    <dgm:pt modelId="{115E2FED-A7AC-8944-AFC3-F036D7A6B842}" type="parTrans" cxnId="{4A4E5D5F-FCBA-F443-AD6B-C92DC66534DC}">
      <dgm:prSet/>
      <dgm:spPr/>
      <dgm:t>
        <a:bodyPr/>
        <a:lstStyle/>
        <a:p>
          <a:endParaRPr lang="en-US"/>
        </a:p>
      </dgm:t>
    </dgm:pt>
    <dgm:pt modelId="{ADB76516-222A-274B-BB8E-3D3805CF3084}" type="sibTrans" cxnId="{4A4E5D5F-FCBA-F443-AD6B-C92DC66534DC}">
      <dgm:prSet/>
      <dgm:spPr/>
      <dgm:t>
        <a:bodyPr/>
        <a:lstStyle/>
        <a:p>
          <a:endParaRPr lang="en-US"/>
        </a:p>
      </dgm:t>
    </dgm:pt>
    <dgm:pt modelId="{A121DCD4-EE3E-B94D-92B3-AE48B26B84B8}" type="pres">
      <dgm:prSet presAssocID="{FD916009-F441-5341-99B5-E7FC1C9ED37C}" presName="compositeShape" presStyleCnt="0">
        <dgm:presLayoutVars>
          <dgm:chMax val="7"/>
          <dgm:dir/>
          <dgm:resizeHandles val="exact"/>
        </dgm:presLayoutVars>
      </dgm:prSet>
      <dgm:spPr/>
    </dgm:pt>
    <dgm:pt modelId="{88ED3F29-9056-C34B-AAAA-46C38FDA814A}" type="pres">
      <dgm:prSet presAssocID="{FD916009-F441-5341-99B5-E7FC1C9ED37C}" presName="wedge1" presStyleLbl="node1" presStyleIdx="0" presStyleCnt="3"/>
      <dgm:spPr/>
    </dgm:pt>
    <dgm:pt modelId="{1DCAD967-1999-604E-9D79-A09B5A83A79A}" type="pres">
      <dgm:prSet presAssocID="{FD916009-F441-5341-99B5-E7FC1C9ED37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081FD49-D67E-C548-9B22-9941A854A780}" type="pres">
      <dgm:prSet presAssocID="{FD916009-F441-5341-99B5-E7FC1C9ED37C}" presName="wedge2" presStyleLbl="node1" presStyleIdx="1" presStyleCnt="3"/>
      <dgm:spPr/>
    </dgm:pt>
    <dgm:pt modelId="{B2CBEA4E-D493-B541-B111-00A6E20C735E}" type="pres">
      <dgm:prSet presAssocID="{FD916009-F441-5341-99B5-E7FC1C9ED37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BD221AD-04F9-CD44-8C13-45BF6DB58C13}" type="pres">
      <dgm:prSet presAssocID="{FD916009-F441-5341-99B5-E7FC1C9ED37C}" presName="wedge3" presStyleLbl="node1" presStyleIdx="2" presStyleCnt="3"/>
      <dgm:spPr/>
    </dgm:pt>
    <dgm:pt modelId="{BF657CAD-A368-E140-964F-421B908DCA29}" type="pres">
      <dgm:prSet presAssocID="{FD916009-F441-5341-99B5-E7FC1C9ED37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EFB6403-20D7-C84F-B7EE-ED85EFE5FE66}" type="presOf" srcId="{5BC98F68-0BBC-354A-BE50-4B0C1C05A61C}" destId="{7BD221AD-04F9-CD44-8C13-45BF6DB58C13}" srcOrd="0" destOrd="0" presId="urn:microsoft.com/office/officeart/2005/8/layout/chart3"/>
    <dgm:cxn modelId="{9DAB4545-A57E-0046-A02D-DC8552B5367F}" type="presOf" srcId="{2BD70DBF-E9E4-6448-8A01-4F290461B845}" destId="{B2CBEA4E-D493-B541-B111-00A6E20C735E}" srcOrd="1" destOrd="0" presId="urn:microsoft.com/office/officeart/2005/8/layout/chart3"/>
    <dgm:cxn modelId="{DAE25956-61A3-9144-AF37-419B53D767E1}" type="presOf" srcId="{FD916009-F441-5341-99B5-E7FC1C9ED37C}" destId="{A121DCD4-EE3E-B94D-92B3-AE48B26B84B8}" srcOrd="0" destOrd="0" presId="urn:microsoft.com/office/officeart/2005/8/layout/chart3"/>
    <dgm:cxn modelId="{4A4E5D5F-FCBA-F443-AD6B-C92DC66534DC}" srcId="{FD916009-F441-5341-99B5-E7FC1C9ED37C}" destId="{2BD70DBF-E9E4-6448-8A01-4F290461B845}" srcOrd="1" destOrd="0" parTransId="{115E2FED-A7AC-8944-AFC3-F036D7A6B842}" sibTransId="{ADB76516-222A-274B-BB8E-3D3805CF3084}"/>
    <dgm:cxn modelId="{9CD26A61-FCC6-D945-925F-210F05E59D42}" type="presOf" srcId="{DEAD4D34-1C1B-A34D-90F9-CEEE9E5B1D0B}" destId="{88ED3F29-9056-C34B-AAAA-46C38FDA814A}" srcOrd="0" destOrd="0" presId="urn:microsoft.com/office/officeart/2005/8/layout/chart3"/>
    <dgm:cxn modelId="{CFC8B06C-55C2-0546-B550-16890A0BDCFC}" type="presOf" srcId="{2BD70DBF-E9E4-6448-8A01-4F290461B845}" destId="{A081FD49-D67E-C548-9B22-9941A854A780}" srcOrd="0" destOrd="0" presId="urn:microsoft.com/office/officeart/2005/8/layout/chart3"/>
    <dgm:cxn modelId="{228A3591-C2AD-5E44-BBD5-C6F9B2815B8D}" type="presOf" srcId="{5BC98F68-0BBC-354A-BE50-4B0C1C05A61C}" destId="{BF657CAD-A368-E140-964F-421B908DCA29}" srcOrd="1" destOrd="0" presId="urn:microsoft.com/office/officeart/2005/8/layout/chart3"/>
    <dgm:cxn modelId="{93263996-01CE-2C46-A43E-7F51A80EE8EA}" srcId="{FD916009-F441-5341-99B5-E7FC1C9ED37C}" destId="{5BC98F68-0BBC-354A-BE50-4B0C1C05A61C}" srcOrd="2" destOrd="0" parTransId="{51BCE94A-DC0C-0B40-8301-4E9FFB45CF01}" sibTransId="{739B21D6-D877-6D49-A589-6FFB56E8A29E}"/>
    <dgm:cxn modelId="{C01A879A-0181-7340-B113-702E12BF92C3}" srcId="{FD916009-F441-5341-99B5-E7FC1C9ED37C}" destId="{DEAD4D34-1C1B-A34D-90F9-CEEE9E5B1D0B}" srcOrd="0" destOrd="0" parTransId="{D39EC9E5-13D3-B945-8CCD-68335E6F1027}" sibTransId="{16AE51D5-7B83-274F-9338-AD2F68FEBD82}"/>
    <dgm:cxn modelId="{61ACEFB9-A66F-7049-A128-52DDF142602C}" type="presOf" srcId="{DEAD4D34-1C1B-A34D-90F9-CEEE9E5B1D0B}" destId="{1DCAD967-1999-604E-9D79-A09B5A83A79A}" srcOrd="1" destOrd="0" presId="urn:microsoft.com/office/officeart/2005/8/layout/chart3"/>
    <dgm:cxn modelId="{A2B597C5-DC78-5A4D-9BB5-7AFFAD099A2E}" type="presParOf" srcId="{A121DCD4-EE3E-B94D-92B3-AE48B26B84B8}" destId="{88ED3F29-9056-C34B-AAAA-46C38FDA814A}" srcOrd="0" destOrd="0" presId="urn:microsoft.com/office/officeart/2005/8/layout/chart3"/>
    <dgm:cxn modelId="{CF3424E4-6563-2A4F-A7D6-63502F9C69A7}" type="presParOf" srcId="{A121DCD4-EE3E-B94D-92B3-AE48B26B84B8}" destId="{1DCAD967-1999-604E-9D79-A09B5A83A79A}" srcOrd="1" destOrd="0" presId="urn:microsoft.com/office/officeart/2005/8/layout/chart3"/>
    <dgm:cxn modelId="{FAD75996-2D47-B74F-9BC5-6163200071F7}" type="presParOf" srcId="{A121DCD4-EE3E-B94D-92B3-AE48B26B84B8}" destId="{A081FD49-D67E-C548-9B22-9941A854A780}" srcOrd="2" destOrd="0" presId="urn:microsoft.com/office/officeart/2005/8/layout/chart3"/>
    <dgm:cxn modelId="{3AC99C76-7AAA-E044-AE9D-58EE289ABBF3}" type="presParOf" srcId="{A121DCD4-EE3E-B94D-92B3-AE48B26B84B8}" destId="{B2CBEA4E-D493-B541-B111-00A6E20C735E}" srcOrd="3" destOrd="0" presId="urn:microsoft.com/office/officeart/2005/8/layout/chart3"/>
    <dgm:cxn modelId="{02C2CE94-CC55-3D49-9E9B-139D135F45E7}" type="presParOf" srcId="{A121DCD4-EE3E-B94D-92B3-AE48B26B84B8}" destId="{7BD221AD-04F9-CD44-8C13-45BF6DB58C13}" srcOrd="4" destOrd="0" presId="urn:microsoft.com/office/officeart/2005/8/layout/chart3"/>
    <dgm:cxn modelId="{5FB1A38D-4D49-8644-AB08-731F1E6BC0AD}" type="presParOf" srcId="{A121DCD4-EE3E-B94D-92B3-AE48B26B84B8}" destId="{BF657CAD-A368-E140-964F-421B908DCA29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5167CB-28D5-4CA9-ADBB-012CE10B480E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66D95F-9FCE-455F-84DC-8C6E59811264}">
      <dgm:prSet/>
      <dgm:spPr>
        <a:solidFill>
          <a:srgbClr val="145373">
            <a:alpha val="90000"/>
          </a:srgb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en-US">
              <a:solidFill>
                <a:schemeClr val="bg1"/>
              </a:solidFill>
              <a:latin typeface="Arial"/>
            </a:rPr>
            <a:t>Measure</a:t>
          </a:r>
        </a:p>
        <a:p>
          <a:pPr rtl="0"/>
          <a:endParaRPr lang="en-US">
            <a:solidFill>
              <a:schemeClr val="bg1"/>
            </a:solidFill>
          </a:endParaRPr>
        </a:p>
      </dgm:t>
    </dgm:pt>
    <dgm:pt modelId="{D3AA750C-5973-477B-8A0F-B9E19F95A46F}" type="parTrans" cxnId="{B27D437C-E317-4760-8CED-B8B41D70715F}">
      <dgm:prSet/>
      <dgm:spPr/>
      <dgm:t>
        <a:bodyPr/>
        <a:lstStyle/>
        <a:p>
          <a:endParaRPr lang="en-US"/>
        </a:p>
      </dgm:t>
    </dgm:pt>
    <dgm:pt modelId="{1820199F-CD16-4475-9BFC-58EFB25625F9}" type="sibTrans" cxnId="{B27D437C-E317-4760-8CED-B8B41D70715F}">
      <dgm:prSet phldrT="1" phldr="0"/>
      <dgm:spPr>
        <a:solidFill>
          <a:srgbClr val="3E7F7C"/>
        </a:solidFill>
      </dgm:spPr>
      <dgm:t>
        <a:bodyPr/>
        <a:lstStyle/>
        <a:p>
          <a:r>
            <a:rPr lang="en-US"/>
            <a:t>1</a:t>
          </a:r>
        </a:p>
      </dgm:t>
    </dgm:pt>
    <dgm:pt modelId="{FC29F39F-1384-45C3-90AA-F4FA52DAC410}">
      <dgm:prSet phldr="0"/>
      <dgm:spPr/>
      <dgm:t>
        <a:bodyPr/>
        <a:lstStyle/>
        <a:p>
          <a:pPr rtl="0"/>
          <a:r>
            <a:rPr lang="en-US">
              <a:solidFill>
                <a:schemeClr val="bg1"/>
              </a:solidFill>
              <a:latin typeface="Arial"/>
            </a:rPr>
            <a:t>Click log analysis</a:t>
          </a:r>
          <a:endParaRPr lang="en-US">
            <a:solidFill>
              <a:schemeClr val="bg1"/>
            </a:solidFill>
          </a:endParaRPr>
        </a:p>
      </dgm:t>
    </dgm:pt>
    <dgm:pt modelId="{E5F5511E-AC92-419E-BD22-15C80F57EA2B}" type="parTrans" cxnId="{770BF422-86D2-40DB-B626-AED2B594982E}">
      <dgm:prSet/>
      <dgm:spPr/>
      <dgm:t>
        <a:bodyPr/>
        <a:lstStyle/>
        <a:p>
          <a:endParaRPr lang="en-US"/>
        </a:p>
      </dgm:t>
    </dgm:pt>
    <dgm:pt modelId="{9F4B400E-60A4-4656-8945-89B66062F112}" type="sibTrans" cxnId="{770BF422-86D2-40DB-B626-AED2B594982E}">
      <dgm:prSet/>
      <dgm:spPr/>
      <dgm:t>
        <a:bodyPr/>
        <a:lstStyle/>
        <a:p>
          <a:endParaRPr lang="en-US"/>
        </a:p>
      </dgm:t>
    </dgm:pt>
    <dgm:pt modelId="{D8BD8AE8-D139-48E9-8899-478C6C7F5F99}">
      <dgm:prSet/>
      <dgm:spPr>
        <a:solidFill>
          <a:srgbClr val="145373">
            <a:alpha val="90000"/>
          </a:srgb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en-US">
              <a:solidFill>
                <a:schemeClr val="bg1"/>
              </a:solidFill>
              <a:latin typeface="Arial"/>
            </a:rPr>
            <a:t>Improve models</a:t>
          </a:r>
        </a:p>
        <a:p>
          <a:pPr rtl="0"/>
          <a:endParaRPr lang="en-US">
            <a:solidFill>
              <a:schemeClr val="bg1"/>
            </a:solidFill>
          </a:endParaRPr>
        </a:p>
      </dgm:t>
    </dgm:pt>
    <dgm:pt modelId="{D31A4E5C-885F-41F7-818A-89396CF6209C}" type="parTrans" cxnId="{CBE35DBE-B07D-4530-9CC5-0B961D49D808}">
      <dgm:prSet/>
      <dgm:spPr/>
      <dgm:t>
        <a:bodyPr/>
        <a:lstStyle/>
        <a:p>
          <a:endParaRPr lang="en-US"/>
        </a:p>
      </dgm:t>
    </dgm:pt>
    <dgm:pt modelId="{E18153C0-8ABE-4E96-9A8B-0611D43B8615}" type="sibTrans" cxnId="{CBE35DBE-B07D-4530-9CC5-0B961D49D808}">
      <dgm:prSet phldrT="2" phldr="0"/>
      <dgm:spPr>
        <a:solidFill>
          <a:srgbClr val="3E7F7C"/>
        </a:solidFill>
      </dgm:spPr>
      <dgm:t>
        <a:bodyPr/>
        <a:lstStyle/>
        <a:p>
          <a:r>
            <a:rPr lang="en-US"/>
            <a:t>2</a:t>
          </a:r>
        </a:p>
      </dgm:t>
    </dgm:pt>
    <dgm:pt modelId="{6584EA87-3AAA-4446-9E45-2F13824FC24B}">
      <dgm:prSet/>
      <dgm:spPr>
        <a:solidFill>
          <a:srgbClr val="145373">
            <a:alpha val="90000"/>
          </a:srgb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>
              <a:solidFill>
                <a:schemeClr val="bg1"/>
              </a:solidFill>
            </a:rPr>
            <a:t>Single Search Engine</a:t>
          </a:r>
        </a:p>
        <a:p>
          <a:endParaRPr lang="en-US">
            <a:solidFill>
              <a:schemeClr val="bg1"/>
            </a:solidFill>
          </a:endParaRPr>
        </a:p>
      </dgm:t>
    </dgm:pt>
    <dgm:pt modelId="{5F4B0CD9-38A6-4154-9F7A-F56040951E29}" type="parTrans" cxnId="{167D8B14-805B-478C-A0C4-E977B5152908}">
      <dgm:prSet/>
      <dgm:spPr/>
      <dgm:t>
        <a:bodyPr/>
        <a:lstStyle/>
        <a:p>
          <a:endParaRPr lang="en-US"/>
        </a:p>
      </dgm:t>
    </dgm:pt>
    <dgm:pt modelId="{0CBA8D5D-D00F-45B8-B6E4-4250545BE430}" type="sibTrans" cxnId="{167D8B14-805B-478C-A0C4-E977B5152908}">
      <dgm:prSet phldrT="3" phldr="0"/>
      <dgm:spPr>
        <a:solidFill>
          <a:srgbClr val="3E7F7C"/>
        </a:solidFill>
      </dgm:spPr>
      <dgm:t>
        <a:bodyPr/>
        <a:lstStyle/>
        <a:p>
          <a:r>
            <a:rPr lang="en-US"/>
            <a:t>3</a:t>
          </a:r>
        </a:p>
      </dgm:t>
    </dgm:pt>
    <dgm:pt modelId="{631A0CC0-C4A3-47E7-A060-256B2ED72A97}">
      <dgm:prSet phldr="0"/>
      <dgm:spPr/>
      <dgm:t>
        <a:bodyPr/>
        <a:lstStyle/>
        <a:p>
          <a:pPr rtl="0"/>
          <a:r>
            <a:rPr lang="en-US">
              <a:solidFill>
                <a:schemeClr val="bg1"/>
              </a:solidFill>
              <a:latin typeface="Arial"/>
            </a:rPr>
            <a:t>Similarity data mining</a:t>
          </a:r>
        </a:p>
      </dgm:t>
    </dgm:pt>
    <dgm:pt modelId="{8247C68B-F0DD-4357-A2CD-610C3AB381BF}" type="parTrans" cxnId="{0524FA28-86E7-4CBA-B141-48C1BC8BCB93}">
      <dgm:prSet/>
      <dgm:spPr/>
      <dgm:t>
        <a:bodyPr/>
        <a:lstStyle/>
        <a:p>
          <a:endParaRPr lang="en-US"/>
        </a:p>
      </dgm:t>
    </dgm:pt>
    <dgm:pt modelId="{0C2D697B-F42B-4E83-9486-CE42E6D87BF7}" type="sibTrans" cxnId="{0524FA28-86E7-4CBA-B141-48C1BC8BCB93}">
      <dgm:prSet phldrT="2" phldr="0"/>
      <dgm:spPr/>
      <dgm:t>
        <a:bodyPr/>
        <a:lstStyle/>
        <a:p>
          <a:endParaRPr lang="en-US"/>
        </a:p>
      </dgm:t>
    </dgm:pt>
    <dgm:pt modelId="{FCCC674A-DCD1-4B80-A058-CE5024B068B0}">
      <dgm:prSet phldr="0"/>
      <dgm:spPr/>
      <dgm:t>
        <a:bodyPr/>
        <a:lstStyle/>
        <a:p>
          <a:pPr rtl="0"/>
          <a:r>
            <a:rPr lang="en-US">
              <a:solidFill>
                <a:schemeClr val="bg1"/>
              </a:solidFill>
              <a:latin typeface="Arial"/>
            </a:rPr>
            <a:t>Tune with newer content </a:t>
          </a:r>
        </a:p>
      </dgm:t>
    </dgm:pt>
    <dgm:pt modelId="{744984D4-A1C3-4F80-8119-9F5264379ADF}" type="parTrans" cxnId="{2D864856-D612-B247-9C3D-DF579B3C263C}">
      <dgm:prSet/>
      <dgm:spPr/>
      <dgm:t>
        <a:bodyPr/>
        <a:lstStyle/>
        <a:p>
          <a:endParaRPr lang="en-US"/>
        </a:p>
      </dgm:t>
    </dgm:pt>
    <dgm:pt modelId="{D83947B3-6D05-4E16-B3EC-8C8A62AA6C2A}" type="sibTrans" cxnId="{2D864856-D612-B247-9C3D-DF579B3C263C}">
      <dgm:prSet phldrT="3" phldr="0"/>
      <dgm:spPr/>
      <dgm:t>
        <a:bodyPr/>
        <a:lstStyle/>
        <a:p>
          <a:endParaRPr lang="en-US"/>
        </a:p>
      </dgm:t>
    </dgm:pt>
    <dgm:pt modelId="{55342200-CC4C-4351-96F1-4221DFC4FE34}">
      <dgm:prSet phldr="0"/>
      <dgm:spPr/>
      <dgm:t>
        <a:bodyPr/>
        <a:lstStyle/>
        <a:p>
          <a:pPr rtl="0"/>
          <a:r>
            <a:rPr lang="en-US">
              <a:solidFill>
                <a:schemeClr val="bg1"/>
              </a:solidFill>
              <a:latin typeface="Arial"/>
            </a:rPr>
            <a:t>Investigate combined BM25+ANN capable engine</a:t>
          </a:r>
        </a:p>
      </dgm:t>
    </dgm:pt>
    <dgm:pt modelId="{8E5254AE-4C3E-44A4-BB34-4B1FCF215072}" type="parTrans" cxnId="{E9B171E7-648F-084F-B541-F02E726C91ED}">
      <dgm:prSet/>
      <dgm:spPr/>
      <dgm:t>
        <a:bodyPr/>
        <a:lstStyle/>
        <a:p>
          <a:endParaRPr lang="en-US"/>
        </a:p>
      </dgm:t>
    </dgm:pt>
    <dgm:pt modelId="{29C0B506-5E1E-4FC7-9912-2D93199F26F6}" type="sibTrans" cxnId="{E9B171E7-648F-084F-B541-F02E726C91ED}">
      <dgm:prSet phldrT="4" phldr="0"/>
      <dgm:spPr/>
      <dgm:t>
        <a:bodyPr/>
        <a:lstStyle/>
        <a:p>
          <a:endParaRPr lang="en-US"/>
        </a:p>
      </dgm:t>
    </dgm:pt>
    <dgm:pt modelId="{C98306FB-AC27-43CA-BDBE-074DFC02C86C}">
      <dgm:prSet phldr="0"/>
      <dgm:spPr/>
      <dgm:t>
        <a:bodyPr/>
        <a:lstStyle/>
        <a:p>
          <a:endParaRPr lang="en-US">
            <a:solidFill>
              <a:schemeClr val="bg1"/>
            </a:solidFill>
            <a:latin typeface="Arial"/>
          </a:endParaRPr>
        </a:p>
      </dgm:t>
    </dgm:pt>
    <dgm:pt modelId="{6533D7C5-6FE9-475C-8E31-397F166175D6}" type="parTrans" cxnId="{00F34071-B056-C84A-884E-9E4BB20D2D20}">
      <dgm:prSet/>
      <dgm:spPr/>
      <dgm:t>
        <a:bodyPr/>
        <a:lstStyle/>
        <a:p>
          <a:endParaRPr lang="en-US"/>
        </a:p>
      </dgm:t>
    </dgm:pt>
    <dgm:pt modelId="{F783381A-06D7-4D57-8078-66E077A875C1}" type="sibTrans" cxnId="{00F34071-B056-C84A-884E-9E4BB20D2D20}">
      <dgm:prSet phldrT="4" phldr="0"/>
      <dgm:spPr/>
      <dgm:t>
        <a:bodyPr/>
        <a:lstStyle/>
        <a:p>
          <a:endParaRPr lang="en-US"/>
        </a:p>
      </dgm:t>
    </dgm:pt>
    <dgm:pt modelId="{074F0D13-35E6-4B07-8541-6616258CEC0F}">
      <dgm:prSet phldr="0"/>
      <dgm:spPr/>
      <dgm:t>
        <a:bodyPr/>
        <a:lstStyle/>
        <a:p>
          <a:pPr rtl="0"/>
          <a:r>
            <a:rPr lang="en-US">
              <a:solidFill>
                <a:schemeClr val="bg1"/>
              </a:solidFill>
              <a:latin typeface="Arial"/>
            </a:rPr>
            <a:t>Tune with similarity data</a:t>
          </a:r>
          <a:endParaRPr lang="en-US">
            <a:solidFill>
              <a:schemeClr val="bg1"/>
            </a:solidFill>
          </a:endParaRPr>
        </a:p>
      </dgm:t>
    </dgm:pt>
    <dgm:pt modelId="{74EE02A8-47AB-44E1-9DA2-22AA208A0F88}" type="parTrans" cxnId="{2254DD14-FE1F-8D40-8F8E-35812203C124}">
      <dgm:prSet/>
      <dgm:spPr/>
      <dgm:t>
        <a:bodyPr/>
        <a:lstStyle/>
        <a:p>
          <a:endParaRPr lang="en-US"/>
        </a:p>
      </dgm:t>
    </dgm:pt>
    <dgm:pt modelId="{9975B961-3AF1-4D09-8A98-65C1661E4658}" type="sibTrans" cxnId="{2254DD14-FE1F-8D40-8F8E-35812203C124}">
      <dgm:prSet phldrT="3" phldr="0"/>
      <dgm:spPr/>
      <dgm:t>
        <a:bodyPr/>
        <a:lstStyle/>
        <a:p>
          <a:endParaRPr lang="en-US"/>
        </a:p>
      </dgm:t>
    </dgm:pt>
    <dgm:pt modelId="{B41C62D0-C1BA-4F9E-B85B-8DFE3465C402}">
      <dgm:prSet phldr="0"/>
      <dgm:spPr/>
      <dgm:t>
        <a:bodyPr/>
        <a:lstStyle/>
        <a:p>
          <a:endParaRPr lang="en-US">
            <a:solidFill>
              <a:schemeClr val="bg1"/>
            </a:solidFill>
            <a:latin typeface="Arial"/>
          </a:endParaRPr>
        </a:p>
      </dgm:t>
    </dgm:pt>
    <dgm:pt modelId="{BB1071CA-25FF-4204-8C09-37C8B59EC675}" type="parTrans" cxnId="{6AAB3C65-7DFA-B347-BA3E-BC3E8894A1F3}">
      <dgm:prSet/>
      <dgm:spPr/>
      <dgm:t>
        <a:bodyPr/>
        <a:lstStyle/>
        <a:p>
          <a:endParaRPr lang="en-US"/>
        </a:p>
      </dgm:t>
    </dgm:pt>
    <dgm:pt modelId="{A4D6D3E7-50F3-4B5D-AC87-46987B4E9915}" type="sibTrans" cxnId="{6AAB3C65-7DFA-B347-BA3E-BC3E8894A1F3}">
      <dgm:prSet phldrT="2" phldr="0"/>
      <dgm:spPr/>
      <dgm:t>
        <a:bodyPr/>
        <a:lstStyle/>
        <a:p>
          <a:endParaRPr lang="en-US"/>
        </a:p>
      </dgm:t>
    </dgm:pt>
    <dgm:pt modelId="{66CDD67F-8864-444C-A370-5D0759C72FB0}">
      <dgm:prSet phldr="0"/>
      <dgm:spPr/>
      <dgm:t>
        <a:bodyPr/>
        <a:lstStyle/>
        <a:p>
          <a:endParaRPr lang="en-US">
            <a:solidFill>
              <a:schemeClr val="bg1"/>
            </a:solidFill>
            <a:latin typeface="Arial"/>
          </a:endParaRPr>
        </a:p>
      </dgm:t>
    </dgm:pt>
    <dgm:pt modelId="{41852684-6A9B-4DE2-8E86-6C6122265240}" type="parTrans" cxnId="{B81A080E-A746-8C49-9463-14BAE85B9BEB}">
      <dgm:prSet/>
      <dgm:spPr/>
      <dgm:t>
        <a:bodyPr/>
        <a:lstStyle/>
        <a:p>
          <a:endParaRPr lang="en-US"/>
        </a:p>
      </dgm:t>
    </dgm:pt>
    <dgm:pt modelId="{72CEB84D-8920-46F8-9C84-7947F178A366}" type="sibTrans" cxnId="{B81A080E-A746-8C49-9463-14BAE85B9BEB}">
      <dgm:prSet phldrT="3" phldr="0"/>
      <dgm:spPr/>
      <dgm:t>
        <a:bodyPr/>
        <a:lstStyle/>
        <a:p>
          <a:endParaRPr lang="en-US"/>
        </a:p>
      </dgm:t>
    </dgm:pt>
    <dgm:pt modelId="{4E865421-2E87-43DD-96C5-C17134095824}" type="pres">
      <dgm:prSet presAssocID="{B85167CB-28D5-4CA9-ADBB-012CE10B480E}" presName="Name0" presStyleCnt="0">
        <dgm:presLayoutVars>
          <dgm:animLvl val="lvl"/>
          <dgm:resizeHandles val="exact"/>
        </dgm:presLayoutVars>
      </dgm:prSet>
      <dgm:spPr/>
    </dgm:pt>
    <dgm:pt modelId="{7B0F5DD2-E9FE-41F3-BF91-1AFBA348B3E9}" type="pres">
      <dgm:prSet presAssocID="{4666D95F-9FCE-455F-84DC-8C6E59811264}" presName="compositeNode" presStyleCnt="0">
        <dgm:presLayoutVars>
          <dgm:bulletEnabled val="1"/>
        </dgm:presLayoutVars>
      </dgm:prSet>
      <dgm:spPr/>
    </dgm:pt>
    <dgm:pt modelId="{5EA88A24-B880-48BC-B7A0-B187DC388BA1}" type="pres">
      <dgm:prSet presAssocID="{4666D95F-9FCE-455F-84DC-8C6E59811264}" presName="bgRect" presStyleLbl="bgAccFollowNode1" presStyleIdx="0" presStyleCnt="3"/>
      <dgm:spPr/>
    </dgm:pt>
    <dgm:pt modelId="{BBED50F2-8EB6-40B0-8395-A0FBD4C0E21F}" type="pres">
      <dgm:prSet presAssocID="{1820199F-CD16-4475-9BFC-58EFB25625F9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4A52D070-3C82-492B-9C37-DE4124CD3BC4}" type="pres">
      <dgm:prSet presAssocID="{4666D95F-9FCE-455F-84DC-8C6E59811264}" presName="bottomLine" presStyleLbl="alignNode1" presStyleIdx="1" presStyleCnt="6">
        <dgm:presLayoutVars/>
      </dgm:prSet>
      <dgm:spPr/>
    </dgm:pt>
    <dgm:pt modelId="{8C0D7537-B9A7-470C-ABCB-5B6BE0C0158C}" type="pres">
      <dgm:prSet presAssocID="{4666D95F-9FCE-455F-84DC-8C6E59811264}" presName="nodeText" presStyleLbl="bgAccFollowNode1" presStyleIdx="0" presStyleCnt="3">
        <dgm:presLayoutVars>
          <dgm:bulletEnabled val="1"/>
        </dgm:presLayoutVars>
      </dgm:prSet>
      <dgm:spPr/>
    </dgm:pt>
    <dgm:pt modelId="{F1088B31-98AA-4BD1-962C-5BFA0AA77E7D}" type="pres">
      <dgm:prSet presAssocID="{1820199F-CD16-4475-9BFC-58EFB25625F9}" presName="sibTrans" presStyleCnt="0"/>
      <dgm:spPr/>
    </dgm:pt>
    <dgm:pt modelId="{C65DDF07-7197-4393-9291-5484480B545B}" type="pres">
      <dgm:prSet presAssocID="{D8BD8AE8-D139-48E9-8899-478C6C7F5F99}" presName="compositeNode" presStyleCnt="0">
        <dgm:presLayoutVars>
          <dgm:bulletEnabled val="1"/>
        </dgm:presLayoutVars>
      </dgm:prSet>
      <dgm:spPr/>
    </dgm:pt>
    <dgm:pt modelId="{79DE53D0-FB3E-402A-87F6-A14EEBBE0B3D}" type="pres">
      <dgm:prSet presAssocID="{D8BD8AE8-D139-48E9-8899-478C6C7F5F99}" presName="bgRect" presStyleLbl="bgAccFollowNode1" presStyleIdx="1" presStyleCnt="3"/>
      <dgm:spPr/>
    </dgm:pt>
    <dgm:pt modelId="{C070BF87-2698-4A92-B15F-5199D3F774AE}" type="pres">
      <dgm:prSet presAssocID="{E18153C0-8ABE-4E96-9A8B-0611D43B8615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9AA174E9-E224-4458-AC9A-D05CE34F5EAE}" type="pres">
      <dgm:prSet presAssocID="{D8BD8AE8-D139-48E9-8899-478C6C7F5F99}" presName="bottomLine" presStyleLbl="alignNode1" presStyleIdx="3" presStyleCnt="6">
        <dgm:presLayoutVars/>
      </dgm:prSet>
      <dgm:spPr/>
    </dgm:pt>
    <dgm:pt modelId="{843E05E5-A75F-40C4-ACF7-61D466BF8DF0}" type="pres">
      <dgm:prSet presAssocID="{D8BD8AE8-D139-48E9-8899-478C6C7F5F99}" presName="nodeText" presStyleLbl="bgAccFollowNode1" presStyleIdx="1" presStyleCnt="3">
        <dgm:presLayoutVars>
          <dgm:bulletEnabled val="1"/>
        </dgm:presLayoutVars>
      </dgm:prSet>
      <dgm:spPr/>
    </dgm:pt>
    <dgm:pt modelId="{67DD7C2D-2223-4B64-9DE7-D69F04686115}" type="pres">
      <dgm:prSet presAssocID="{E18153C0-8ABE-4E96-9A8B-0611D43B8615}" presName="sibTrans" presStyleCnt="0"/>
      <dgm:spPr/>
    </dgm:pt>
    <dgm:pt modelId="{0A1772F1-704B-4108-B6F7-B2BD7E34FAB0}" type="pres">
      <dgm:prSet presAssocID="{6584EA87-3AAA-4446-9E45-2F13824FC24B}" presName="compositeNode" presStyleCnt="0">
        <dgm:presLayoutVars>
          <dgm:bulletEnabled val="1"/>
        </dgm:presLayoutVars>
      </dgm:prSet>
      <dgm:spPr/>
    </dgm:pt>
    <dgm:pt modelId="{2CD37E4D-8D01-401A-980C-99F2737EF421}" type="pres">
      <dgm:prSet presAssocID="{6584EA87-3AAA-4446-9E45-2F13824FC24B}" presName="bgRect" presStyleLbl="bgAccFollowNode1" presStyleIdx="2" presStyleCnt="3"/>
      <dgm:spPr/>
    </dgm:pt>
    <dgm:pt modelId="{673FBC09-9A75-4274-B567-C4E3D341B6D5}" type="pres">
      <dgm:prSet presAssocID="{0CBA8D5D-D00F-45B8-B6E4-4250545BE430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55F0859E-10E3-445C-ACEE-2427E84ADD32}" type="pres">
      <dgm:prSet presAssocID="{6584EA87-3AAA-4446-9E45-2F13824FC24B}" presName="bottomLine" presStyleLbl="alignNode1" presStyleIdx="5" presStyleCnt="6">
        <dgm:presLayoutVars/>
      </dgm:prSet>
      <dgm:spPr/>
    </dgm:pt>
    <dgm:pt modelId="{614C1C09-8265-4EC1-B164-64A3833C2E1B}" type="pres">
      <dgm:prSet presAssocID="{6584EA87-3AAA-4446-9E45-2F13824FC24B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E092E90D-227F-4AD0-A034-073208D8634B}" type="presOf" srcId="{B85167CB-28D5-4CA9-ADBB-012CE10B480E}" destId="{4E865421-2E87-43DD-96C5-C17134095824}" srcOrd="0" destOrd="0" presId="urn:microsoft.com/office/officeart/2016/7/layout/BasicLinearProcessNumbered"/>
    <dgm:cxn modelId="{B81A080E-A746-8C49-9463-14BAE85B9BEB}" srcId="{D8BD8AE8-D139-48E9-8899-478C6C7F5F99}" destId="{66CDD67F-8864-444C-A370-5D0759C72FB0}" srcOrd="1" destOrd="0" parTransId="{41852684-6A9B-4DE2-8E86-6C6122265240}" sibTransId="{72CEB84D-8920-46F8-9C84-7947F178A366}"/>
    <dgm:cxn modelId="{6D103E14-A993-4D6D-A1CF-FABE4AC2776E}" type="presOf" srcId="{631A0CC0-C4A3-47E7-A060-256B2ED72A97}" destId="{8C0D7537-B9A7-470C-ABCB-5B6BE0C0158C}" srcOrd="0" destOrd="3" presId="urn:microsoft.com/office/officeart/2016/7/layout/BasicLinearProcessNumbered"/>
    <dgm:cxn modelId="{167D8B14-805B-478C-A0C4-E977B5152908}" srcId="{B85167CB-28D5-4CA9-ADBB-012CE10B480E}" destId="{6584EA87-3AAA-4446-9E45-2F13824FC24B}" srcOrd="2" destOrd="0" parTransId="{5F4B0CD9-38A6-4154-9F7A-F56040951E29}" sibTransId="{0CBA8D5D-D00F-45B8-B6E4-4250545BE430}"/>
    <dgm:cxn modelId="{2254DD14-FE1F-8D40-8F8E-35812203C124}" srcId="{D8BD8AE8-D139-48E9-8899-478C6C7F5F99}" destId="{074F0D13-35E6-4B07-8541-6616258CEC0F}" srcOrd="2" destOrd="0" parTransId="{74EE02A8-47AB-44E1-9DA2-22AA208A0F88}" sibTransId="{9975B961-3AF1-4D09-8A98-65C1661E4658}"/>
    <dgm:cxn modelId="{3A6B1F20-361F-A045-97B7-C8BDF8914933}" type="presOf" srcId="{074F0D13-35E6-4B07-8541-6616258CEC0F}" destId="{843E05E5-A75F-40C4-ACF7-61D466BF8DF0}" srcOrd="0" destOrd="3" presId="urn:microsoft.com/office/officeart/2016/7/layout/BasicLinearProcessNumbered"/>
    <dgm:cxn modelId="{770BF422-86D2-40DB-B626-AED2B594982E}" srcId="{4666D95F-9FCE-455F-84DC-8C6E59811264}" destId="{FC29F39F-1384-45C3-90AA-F4FA52DAC410}" srcOrd="0" destOrd="0" parTransId="{E5F5511E-AC92-419E-BD22-15C80F57EA2B}" sibTransId="{9F4B400E-60A4-4656-8945-89B66062F112}"/>
    <dgm:cxn modelId="{0524FA28-86E7-4CBA-B141-48C1BC8BCB93}" srcId="{4666D95F-9FCE-455F-84DC-8C6E59811264}" destId="{631A0CC0-C4A3-47E7-A060-256B2ED72A97}" srcOrd="2" destOrd="0" parTransId="{8247C68B-F0DD-4357-A2CD-610C3AB381BF}" sibTransId="{0C2D697B-F42B-4E83-9486-CE42E6D87BF7}"/>
    <dgm:cxn modelId="{5BE68439-844E-439A-8CF8-1FC9244F626B}" type="presOf" srcId="{D8BD8AE8-D139-48E9-8899-478C6C7F5F99}" destId="{843E05E5-A75F-40C4-ACF7-61D466BF8DF0}" srcOrd="1" destOrd="0" presId="urn:microsoft.com/office/officeart/2016/7/layout/BasicLinearProcessNumbered"/>
    <dgm:cxn modelId="{92438046-28FC-4B1C-BA45-B3FCF394E06A}" type="presOf" srcId="{4666D95F-9FCE-455F-84DC-8C6E59811264}" destId="{8C0D7537-B9A7-470C-ABCB-5B6BE0C0158C}" srcOrd="1" destOrd="0" presId="urn:microsoft.com/office/officeart/2016/7/layout/BasicLinearProcessNumbered"/>
    <dgm:cxn modelId="{2D864856-D612-B247-9C3D-DF579B3C263C}" srcId="{D8BD8AE8-D139-48E9-8899-478C6C7F5F99}" destId="{FCCC674A-DCD1-4B80-A058-CE5024B068B0}" srcOrd="0" destOrd="0" parTransId="{744984D4-A1C3-4F80-8119-9F5264379ADF}" sibTransId="{D83947B3-6D05-4E16-B3EC-8C8A62AA6C2A}"/>
    <dgm:cxn modelId="{6AAB3C65-7DFA-B347-BA3E-BC3E8894A1F3}" srcId="{4666D95F-9FCE-455F-84DC-8C6E59811264}" destId="{B41C62D0-C1BA-4F9E-B85B-8DFE3465C402}" srcOrd="1" destOrd="0" parTransId="{BB1071CA-25FF-4204-8C09-37C8B59EC675}" sibTransId="{A4D6D3E7-50F3-4B5D-AC87-46987B4E9915}"/>
    <dgm:cxn modelId="{2454976D-8EF4-004B-9503-11679EA22959}" type="presOf" srcId="{FCCC674A-DCD1-4B80-A058-CE5024B068B0}" destId="{843E05E5-A75F-40C4-ACF7-61D466BF8DF0}" srcOrd="0" destOrd="1" presId="urn:microsoft.com/office/officeart/2016/7/layout/BasicLinearProcessNumbered"/>
    <dgm:cxn modelId="{00F34071-B056-C84A-884E-9E4BB20D2D20}" srcId="{6584EA87-3AAA-4446-9E45-2F13824FC24B}" destId="{C98306FB-AC27-43CA-BDBE-074DFC02C86C}" srcOrd="1" destOrd="0" parTransId="{6533D7C5-6FE9-475C-8E31-397F166175D6}" sibTransId="{F783381A-06D7-4D57-8078-66E077A875C1}"/>
    <dgm:cxn modelId="{981A6274-F06E-4C38-BA10-F2A4A4991510}" type="presOf" srcId="{6584EA87-3AAA-4446-9E45-2F13824FC24B}" destId="{614C1C09-8265-4EC1-B164-64A3833C2E1B}" srcOrd="1" destOrd="0" presId="urn:microsoft.com/office/officeart/2016/7/layout/BasicLinearProcessNumbered"/>
    <dgm:cxn modelId="{DB44857B-75E9-4875-9186-AF38D59D3FEE}" type="presOf" srcId="{4666D95F-9FCE-455F-84DC-8C6E59811264}" destId="{5EA88A24-B880-48BC-B7A0-B187DC388BA1}" srcOrd="0" destOrd="0" presId="urn:microsoft.com/office/officeart/2016/7/layout/BasicLinearProcessNumbered"/>
    <dgm:cxn modelId="{B24EB07B-53FF-4DBA-88DA-F4C8CE4E265B}" type="presOf" srcId="{E18153C0-8ABE-4E96-9A8B-0611D43B8615}" destId="{C070BF87-2698-4A92-B15F-5199D3F774AE}" srcOrd="0" destOrd="0" presId="urn:microsoft.com/office/officeart/2016/7/layout/BasicLinearProcessNumbered"/>
    <dgm:cxn modelId="{8E00C07B-EEFE-4403-A6CB-1D9E3F13D590}" type="presOf" srcId="{FC29F39F-1384-45C3-90AA-F4FA52DAC410}" destId="{8C0D7537-B9A7-470C-ABCB-5B6BE0C0158C}" srcOrd="0" destOrd="1" presId="urn:microsoft.com/office/officeart/2016/7/layout/BasicLinearProcessNumbered"/>
    <dgm:cxn modelId="{B27D437C-E317-4760-8CED-B8B41D70715F}" srcId="{B85167CB-28D5-4CA9-ADBB-012CE10B480E}" destId="{4666D95F-9FCE-455F-84DC-8C6E59811264}" srcOrd="0" destOrd="0" parTransId="{D3AA750C-5973-477B-8A0F-B9E19F95A46F}" sibTransId="{1820199F-CD16-4475-9BFC-58EFB25625F9}"/>
    <dgm:cxn modelId="{59B719A2-5335-42C9-B5DC-645C0DDD5F32}" type="presOf" srcId="{D8BD8AE8-D139-48E9-8899-478C6C7F5F99}" destId="{79DE53D0-FB3E-402A-87F6-A14EEBBE0B3D}" srcOrd="0" destOrd="0" presId="urn:microsoft.com/office/officeart/2016/7/layout/BasicLinearProcessNumbered"/>
    <dgm:cxn modelId="{91D442BB-41B2-8C46-94D0-5C71C1447551}" type="presOf" srcId="{55342200-CC4C-4351-96F1-4221DFC4FE34}" destId="{614C1C09-8265-4EC1-B164-64A3833C2E1B}" srcOrd="0" destOrd="1" presId="urn:microsoft.com/office/officeart/2016/7/layout/BasicLinearProcessNumbered"/>
    <dgm:cxn modelId="{F99163BD-D18C-495B-99A4-0BFF2FAB0F82}" type="presOf" srcId="{1820199F-CD16-4475-9BFC-58EFB25625F9}" destId="{BBED50F2-8EB6-40B0-8395-A0FBD4C0E21F}" srcOrd="0" destOrd="0" presId="urn:microsoft.com/office/officeart/2016/7/layout/BasicLinearProcessNumbered"/>
    <dgm:cxn modelId="{CBE35DBE-B07D-4530-9CC5-0B961D49D808}" srcId="{B85167CB-28D5-4CA9-ADBB-012CE10B480E}" destId="{D8BD8AE8-D139-48E9-8899-478C6C7F5F99}" srcOrd="1" destOrd="0" parTransId="{D31A4E5C-885F-41F7-818A-89396CF6209C}" sibTransId="{E18153C0-8ABE-4E96-9A8B-0611D43B8615}"/>
    <dgm:cxn modelId="{6F26CAC3-0308-B246-9790-289F2C5995C8}" type="presOf" srcId="{66CDD67F-8864-444C-A370-5D0759C72FB0}" destId="{843E05E5-A75F-40C4-ACF7-61D466BF8DF0}" srcOrd="0" destOrd="2" presId="urn:microsoft.com/office/officeart/2016/7/layout/BasicLinearProcessNumbered"/>
    <dgm:cxn modelId="{0C50E7CA-4062-48E4-BEFF-CC1AEEE2DCBB}" type="presOf" srcId="{0CBA8D5D-D00F-45B8-B6E4-4250545BE430}" destId="{673FBC09-9A75-4274-B567-C4E3D341B6D5}" srcOrd="0" destOrd="0" presId="urn:microsoft.com/office/officeart/2016/7/layout/BasicLinearProcessNumbered"/>
    <dgm:cxn modelId="{937AFED2-4C4A-7146-A834-E8BE13736D61}" type="presOf" srcId="{B41C62D0-C1BA-4F9E-B85B-8DFE3465C402}" destId="{8C0D7537-B9A7-470C-ABCB-5B6BE0C0158C}" srcOrd="0" destOrd="2" presId="urn:microsoft.com/office/officeart/2016/7/layout/BasicLinearProcessNumbered"/>
    <dgm:cxn modelId="{3E495BE2-BBAE-461D-9F11-8347D9899A7B}" type="presOf" srcId="{6584EA87-3AAA-4446-9E45-2F13824FC24B}" destId="{2CD37E4D-8D01-401A-980C-99F2737EF421}" srcOrd="0" destOrd="0" presId="urn:microsoft.com/office/officeart/2016/7/layout/BasicLinearProcessNumbered"/>
    <dgm:cxn modelId="{E9B171E7-648F-084F-B541-F02E726C91ED}" srcId="{6584EA87-3AAA-4446-9E45-2F13824FC24B}" destId="{55342200-CC4C-4351-96F1-4221DFC4FE34}" srcOrd="0" destOrd="0" parTransId="{8E5254AE-4C3E-44A4-BB34-4B1FCF215072}" sibTransId="{29C0B506-5E1E-4FC7-9912-2D93199F26F6}"/>
    <dgm:cxn modelId="{C04327F4-20CD-D54B-823F-A04FEBD3DD49}" type="presOf" srcId="{C98306FB-AC27-43CA-BDBE-074DFC02C86C}" destId="{614C1C09-8265-4EC1-B164-64A3833C2E1B}" srcOrd="0" destOrd="2" presId="urn:microsoft.com/office/officeart/2016/7/layout/BasicLinearProcessNumbered"/>
    <dgm:cxn modelId="{EF69FC59-7E49-4092-9003-5C246FCE4EC8}" type="presParOf" srcId="{4E865421-2E87-43DD-96C5-C17134095824}" destId="{7B0F5DD2-E9FE-41F3-BF91-1AFBA348B3E9}" srcOrd="0" destOrd="0" presId="urn:microsoft.com/office/officeart/2016/7/layout/BasicLinearProcessNumbered"/>
    <dgm:cxn modelId="{CE248230-2AE7-47AA-8D34-3BB954B67F7E}" type="presParOf" srcId="{7B0F5DD2-E9FE-41F3-BF91-1AFBA348B3E9}" destId="{5EA88A24-B880-48BC-B7A0-B187DC388BA1}" srcOrd="0" destOrd="0" presId="urn:microsoft.com/office/officeart/2016/7/layout/BasicLinearProcessNumbered"/>
    <dgm:cxn modelId="{48C3813E-BD34-403B-99ED-8EC8A7639EAB}" type="presParOf" srcId="{7B0F5DD2-E9FE-41F3-BF91-1AFBA348B3E9}" destId="{BBED50F2-8EB6-40B0-8395-A0FBD4C0E21F}" srcOrd="1" destOrd="0" presId="urn:microsoft.com/office/officeart/2016/7/layout/BasicLinearProcessNumbered"/>
    <dgm:cxn modelId="{3328D364-1367-491D-8569-3C5696DFD1E1}" type="presParOf" srcId="{7B0F5DD2-E9FE-41F3-BF91-1AFBA348B3E9}" destId="{4A52D070-3C82-492B-9C37-DE4124CD3BC4}" srcOrd="2" destOrd="0" presId="urn:microsoft.com/office/officeart/2016/7/layout/BasicLinearProcessNumbered"/>
    <dgm:cxn modelId="{FCB18E37-AFDB-4A68-9D56-55834C7DA68D}" type="presParOf" srcId="{7B0F5DD2-E9FE-41F3-BF91-1AFBA348B3E9}" destId="{8C0D7537-B9A7-470C-ABCB-5B6BE0C0158C}" srcOrd="3" destOrd="0" presId="urn:microsoft.com/office/officeart/2016/7/layout/BasicLinearProcessNumbered"/>
    <dgm:cxn modelId="{E320EE44-ED1E-4AA7-B780-1E377BC807B5}" type="presParOf" srcId="{4E865421-2E87-43DD-96C5-C17134095824}" destId="{F1088B31-98AA-4BD1-962C-5BFA0AA77E7D}" srcOrd="1" destOrd="0" presId="urn:microsoft.com/office/officeart/2016/7/layout/BasicLinearProcessNumbered"/>
    <dgm:cxn modelId="{50EE8538-EDDB-40F9-BF72-49E0E7B4F55F}" type="presParOf" srcId="{4E865421-2E87-43DD-96C5-C17134095824}" destId="{C65DDF07-7197-4393-9291-5484480B545B}" srcOrd="2" destOrd="0" presId="urn:microsoft.com/office/officeart/2016/7/layout/BasicLinearProcessNumbered"/>
    <dgm:cxn modelId="{89E84EDB-9C75-44C0-A049-D1B1A9BDC1D6}" type="presParOf" srcId="{C65DDF07-7197-4393-9291-5484480B545B}" destId="{79DE53D0-FB3E-402A-87F6-A14EEBBE0B3D}" srcOrd="0" destOrd="0" presId="urn:microsoft.com/office/officeart/2016/7/layout/BasicLinearProcessNumbered"/>
    <dgm:cxn modelId="{B2A771C4-2F59-44A7-BA09-D8E9BAA89944}" type="presParOf" srcId="{C65DDF07-7197-4393-9291-5484480B545B}" destId="{C070BF87-2698-4A92-B15F-5199D3F774AE}" srcOrd="1" destOrd="0" presId="urn:microsoft.com/office/officeart/2016/7/layout/BasicLinearProcessNumbered"/>
    <dgm:cxn modelId="{480045BA-7140-4CC1-8FF8-05D5FE6BF0DD}" type="presParOf" srcId="{C65DDF07-7197-4393-9291-5484480B545B}" destId="{9AA174E9-E224-4458-AC9A-D05CE34F5EAE}" srcOrd="2" destOrd="0" presId="urn:microsoft.com/office/officeart/2016/7/layout/BasicLinearProcessNumbered"/>
    <dgm:cxn modelId="{329AC99C-2DE7-4C0A-95F4-7FA5DD8F464A}" type="presParOf" srcId="{C65DDF07-7197-4393-9291-5484480B545B}" destId="{843E05E5-A75F-40C4-ACF7-61D466BF8DF0}" srcOrd="3" destOrd="0" presId="urn:microsoft.com/office/officeart/2016/7/layout/BasicLinearProcessNumbered"/>
    <dgm:cxn modelId="{B363D3D3-56EA-44E8-B8A8-A7107BED27A1}" type="presParOf" srcId="{4E865421-2E87-43DD-96C5-C17134095824}" destId="{67DD7C2D-2223-4B64-9DE7-D69F04686115}" srcOrd="3" destOrd="0" presId="urn:microsoft.com/office/officeart/2016/7/layout/BasicLinearProcessNumbered"/>
    <dgm:cxn modelId="{13188E83-1FD8-42E7-913C-81526481A39C}" type="presParOf" srcId="{4E865421-2E87-43DD-96C5-C17134095824}" destId="{0A1772F1-704B-4108-B6F7-B2BD7E34FAB0}" srcOrd="4" destOrd="0" presId="urn:microsoft.com/office/officeart/2016/7/layout/BasicLinearProcessNumbered"/>
    <dgm:cxn modelId="{BBE744C8-0AD0-4B60-854E-B6ACA946C335}" type="presParOf" srcId="{0A1772F1-704B-4108-B6F7-B2BD7E34FAB0}" destId="{2CD37E4D-8D01-401A-980C-99F2737EF421}" srcOrd="0" destOrd="0" presId="urn:microsoft.com/office/officeart/2016/7/layout/BasicLinearProcessNumbered"/>
    <dgm:cxn modelId="{F3DEE178-F0A6-4F81-850B-D1A7CFA8E80E}" type="presParOf" srcId="{0A1772F1-704B-4108-B6F7-B2BD7E34FAB0}" destId="{673FBC09-9A75-4274-B567-C4E3D341B6D5}" srcOrd="1" destOrd="0" presId="urn:microsoft.com/office/officeart/2016/7/layout/BasicLinearProcessNumbered"/>
    <dgm:cxn modelId="{49320BCA-96DA-40DF-981E-DFE88407399B}" type="presParOf" srcId="{0A1772F1-704B-4108-B6F7-B2BD7E34FAB0}" destId="{55F0859E-10E3-445C-ACEE-2427E84ADD32}" srcOrd="2" destOrd="0" presId="urn:microsoft.com/office/officeart/2016/7/layout/BasicLinearProcessNumbered"/>
    <dgm:cxn modelId="{B359AA9F-FF80-4505-BDBD-00F9078B3125}" type="presParOf" srcId="{0A1772F1-704B-4108-B6F7-B2BD7E34FAB0}" destId="{614C1C09-8265-4EC1-B164-64A3833C2E1B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ED3F29-9056-C34B-AAAA-46C38FDA814A}">
      <dsp:nvSpPr>
        <dsp:cNvPr id="0" name=""/>
        <dsp:cNvSpPr/>
      </dsp:nvSpPr>
      <dsp:spPr>
        <a:xfrm>
          <a:off x="1905474" y="365760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Model Selection &amp; Tuning</a:t>
          </a:r>
        </a:p>
      </dsp:txBody>
      <dsp:txXfrm>
        <a:off x="4380179" y="1205653"/>
        <a:ext cx="1544320" cy="1517226"/>
      </dsp:txXfrm>
    </dsp:sp>
    <dsp:sp modelId="{A081FD49-D67E-C548-9B22-9941A854A780}">
      <dsp:nvSpPr>
        <dsp:cNvPr id="0" name=""/>
        <dsp:cNvSpPr/>
      </dsp:nvSpPr>
      <dsp:spPr>
        <a:xfrm>
          <a:off x="1670845" y="501226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Technology Selection</a:t>
          </a:r>
        </a:p>
      </dsp:txBody>
      <dsp:txXfrm>
        <a:off x="2917139" y="3373120"/>
        <a:ext cx="2059093" cy="1408853"/>
      </dsp:txXfrm>
    </dsp:sp>
    <dsp:sp modelId="{7BD221AD-04F9-CD44-8C13-45BF6DB58C13}">
      <dsp:nvSpPr>
        <dsp:cNvPr id="0" name=""/>
        <dsp:cNvSpPr/>
      </dsp:nvSpPr>
      <dsp:spPr>
        <a:xfrm>
          <a:off x="1670845" y="501226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Document Splitting</a:t>
          </a:r>
        </a:p>
      </dsp:txBody>
      <dsp:txXfrm>
        <a:off x="2158525" y="1395306"/>
        <a:ext cx="1544320" cy="1517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ED3F29-9056-C34B-AAAA-46C38FDA814A}">
      <dsp:nvSpPr>
        <dsp:cNvPr id="0" name=""/>
        <dsp:cNvSpPr/>
      </dsp:nvSpPr>
      <dsp:spPr>
        <a:xfrm>
          <a:off x="1905474" y="365760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Model Selection &amp; Tuning</a:t>
          </a:r>
        </a:p>
      </dsp:txBody>
      <dsp:txXfrm>
        <a:off x="4380179" y="1205653"/>
        <a:ext cx="1544320" cy="1517226"/>
      </dsp:txXfrm>
    </dsp:sp>
    <dsp:sp modelId="{A081FD49-D67E-C548-9B22-9941A854A780}">
      <dsp:nvSpPr>
        <dsp:cNvPr id="0" name=""/>
        <dsp:cNvSpPr/>
      </dsp:nvSpPr>
      <dsp:spPr>
        <a:xfrm>
          <a:off x="1670845" y="501226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Technology Selection</a:t>
          </a:r>
        </a:p>
      </dsp:txBody>
      <dsp:txXfrm>
        <a:off x="2917139" y="3373120"/>
        <a:ext cx="2059093" cy="1408853"/>
      </dsp:txXfrm>
    </dsp:sp>
    <dsp:sp modelId="{7BD221AD-04F9-CD44-8C13-45BF6DB58C13}">
      <dsp:nvSpPr>
        <dsp:cNvPr id="0" name=""/>
        <dsp:cNvSpPr/>
      </dsp:nvSpPr>
      <dsp:spPr>
        <a:xfrm>
          <a:off x="1670845" y="501226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Document Splitting</a:t>
          </a:r>
        </a:p>
      </dsp:txBody>
      <dsp:txXfrm>
        <a:off x="2158525" y="1395306"/>
        <a:ext cx="1544320" cy="15172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88A24-B880-48BC-B7A0-B187DC388BA1}">
      <dsp:nvSpPr>
        <dsp:cNvPr id="0" name=""/>
        <dsp:cNvSpPr/>
      </dsp:nvSpPr>
      <dsp:spPr>
        <a:xfrm>
          <a:off x="0" y="0"/>
          <a:ext cx="3603624" cy="3687380"/>
        </a:xfrm>
        <a:prstGeom prst="rect">
          <a:avLst/>
        </a:prstGeom>
        <a:solidFill>
          <a:srgbClr val="14537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0953" tIns="330200" rIns="280953" bIns="33020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  <a:latin typeface="Arial"/>
            </a:rPr>
            <a:t>Measure</a:t>
          </a:r>
        </a:p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chemeClr val="bg1"/>
              </a:solidFill>
              <a:latin typeface="Arial"/>
            </a:rPr>
            <a:t>Click log analysis</a:t>
          </a:r>
          <a:endParaRPr lang="en-US" sz="1700" kern="1200">
            <a:solidFill>
              <a:schemeClr val="bg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>
            <a:solidFill>
              <a:schemeClr val="bg1"/>
            </a:solidFill>
            <a:latin typeface="Arial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chemeClr val="bg1"/>
              </a:solidFill>
              <a:latin typeface="Arial"/>
            </a:rPr>
            <a:t>Similarity data mining</a:t>
          </a:r>
        </a:p>
      </dsp:txBody>
      <dsp:txXfrm>
        <a:off x="0" y="1401204"/>
        <a:ext cx="3603624" cy="2212428"/>
      </dsp:txXfrm>
    </dsp:sp>
    <dsp:sp modelId="{BBED50F2-8EB6-40B0-8395-A0FBD4C0E21F}">
      <dsp:nvSpPr>
        <dsp:cNvPr id="0" name=""/>
        <dsp:cNvSpPr/>
      </dsp:nvSpPr>
      <dsp:spPr>
        <a:xfrm>
          <a:off x="1248705" y="368738"/>
          <a:ext cx="1106214" cy="1106214"/>
        </a:xfrm>
        <a:prstGeom prst="ellipse">
          <a:avLst/>
        </a:prstGeom>
        <a:solidFill>
          <a:srgbClr val="3E7F7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6245" tIns="12700" rIns="8624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410706" y="530739"/>
        <a:ext cx="782212" cy="782212"/>
      </dsp:txXfrm>
    </dsp:sp>
    <dsp:sp modelId="{4A52D070-3C82-492B-9C37-DE4124CD3BC4}">
      <dsp:nvSpPr>
        <dsp:cNvPr id="0" name=""/>
        <dsp:cNvSpPr/>
      </dsp:nvSpPr>
      <dsp:spPr>
        <a:xfrm>
          <a:off x="0" y="3687308"/>
          <a:ext cx="360362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DE53D0-FB3E-402A-87F6-A14EEBBE0B3D}">
      <dsp:nvSpPr>
        <dsp:cNvPr id="0" name=""/>
        <dsp:cNvSpPr/>
      </dsp:nvSpPr>
      <dsp:spPr>
        <a:xfrm>
          <a:off x="3963987" y="0"/>
          <a:ext cx="3603624" cy="3687380"/>
        </a:xfrm>
        <a:prstGeom prst="rect">
          <a:avLst/>
        </a:prstGeom>
        <a:solidFill>
          <a:srgbClr val="14537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0953" tIns="330200" rIns="280953" bIns="33020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  <a:latin typeface="Arial"/>
            </a:rPr>
            <a:t>Improve models</a:t>
          </a:r>
        </a:p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chemeClr val="bg1"/>
              </a:solidFill>
              <a:latin typeface="Arial"/>
            </a:rPr>
            <a:t>Tune with newer content 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>
            <a:solidFill>
              <a:schemeClr val="bg1"/>
            </a:solidFill>
            <a:latin typeface="Arial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chemeClr val="bg1"/>
              </a:solidFill>
              <a:latin typeface="Arial"/>
            </a:rPr>
            <a:t>Tune with similarity data</a:t>
          </a:r>
          <a:endParaRPr lang="en-US" sz="1700" kern="1200">
            <a:solidFill>
              <a:schemeClr val="bg1"/>
            </a:solidFill>
          </a:endParaRPr>
        </a:p>
      </dsp:txBody>
      <dsp:txXfrm>
        <a:off x="3963987" y="1401204"/>
        <a:ext cx="3603624" cy="2212428"/>
      </dsp:txXfrm>
    </dsp:sp>
    <dsp:sp modelId="{C070BF87-2698-4A92-B15F-5199D3F774AE}">
      <dsp:nvSpPr>
        <dsp:cNvPr id="0" name=""/>
        <dsp:cNvSpPr/>
      </dsp:nvSpPr>
      <dsp:spPr>
        <a:xfrm>
          <a:off x="5212692" y="368738"/>
          <a:ext cx="1106214" cy="1106214"/>
        </a:xfrm>
        <a:prstGeom prst="ellipse">
          <a:avLst/>
        </a:prstGeom>
        <a:solidFill>
          <a:srgbClr val="3E7F7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6245" tIns="12700" rIns="8624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5374693" y="530739"/>
        <a:ext cx="782212" cy="782212"/>
      </dsp:txXfrm>
    </dsp:sp>
    <dsp:sp modelId="{9AA174E9-E224-4458-AC9A-D05CE34F5EAE}">
      <dsp:nvSpPr>
        <dsp:cNvPr id="0" name=""/>
        <dsp:cNvSpPr/>
      </dsp:nvSpPr>
      <dsp:spPr>
        <a:xfrm>
          <a:off x="3963987" y="3687308"/>
          <a:ext cx="360362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D37E4D-8D01-401A-980C-99F2737EF421}">
      <dsp:nvSpPr>
        <dsp:cNvPr id="0" name=""/>
        <dsp:cNvSpPr/>
      </dsp:nvSpPr>
      <dsp:spPr>
        <a:xfrm>
          <a:off x="7927974" y="0"/>
          <a:ext cx="3603624" cy="3687380"/>
        </a:xfrm>
        <a:prstGeom prst="rect">
          <a:avLst/>
        </a:prstGeom>
        <a:solidFill>
          <a:srgbClr val="14537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0953" tIns="330200" rIns="280953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Single Search Engine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>
              <a:solidFill>
                <a:schemeClr val="bg1"/>
              </a:solidFill>
              <a:latin typeface="Arial"/>
            </a:rPr>
            <a:t>Investigate combined BM25+ANN capable engine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>
            <a:solidFill>
              <a:schemeClr val="bg1"/>
            </a:solidFill>
            <a:latin typeface="Arial"/>
          </a:endParaRPr>
        </a:p>
      </dsp:txBody>
      <dsp:txXfrm>
        <a:off x="7927974" y="1401204"/>
        <a:ext cx="3603624" cy="2212428"/>
      </dsp:txXfrm>
    </dsp:sp>
    <dsp:sp modelId="{673FBC09-9A75-4274-B567-C4E3D341B6D5}">
      <dsp:nvSpPr>
        <dsp:cNvPr id="0" name=""/>
        <dsp:cNvSpPr/>
      </dsp:nvSpPr>
      <dsp:spPr>
        <a:xfrm>
          <a:off x="9176679" y="368738"/>
          <a:ext cx="1106214" cy="1106214"/>
        </a:xfrm>
        <a:prstGeom prst="ellipse">
          <a:avLst/>
        </a:prstGeom>
        <a:solidFill>
          <a:srgbClr val="3E7F7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6245" tIns="12700" rIns="8624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9338680" y="530739"/>
        <a:ext cx="782212" cy="782212"/>
      </dsp:txXfrm>
    </dsp:sp>
    <dsp:sp modelId="{55F0859E-10E3-445C-ACEE-2427E84ADD32}">
      <dsp:nvSpPr>
        <dsp:cNvPr id="0" name=""/>
        <dsp:cNvSpPr/>
      </dsp:nvSpPr>
      <dsp:spPr>
        <a:xfrm>
          <a:off x="7927974" y="3687308"/>
          <a:ext cx="360362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B2FDE-BDBE-46F5-858B-29CAA5D10698}" type="datetimeFigureOut">
              <a:rPr lang="en-US" smtClean="0"/>
              <a:t>4/20/23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0BE07-061A-4A1F-9146-809F99F5F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02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4148A-2239-44E9-A038-6353D41511AF}" type="datetimeFigureOut">
              <a:rPr lang="en-US" smtClean="0"/>
              <a:t>4/20/23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E7E52-3951-408D-A0C5-AF53C2DDD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37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7E52-3951-408D-A0C5-AF53C2DDD0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63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1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97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cap="smal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33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cap="smal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75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cap="smal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23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7E52-3951-408D-A0C5-AF53C2DDD0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7E52-3951-408D-A0C5-AF53C2DDD0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09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cap="smal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39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cap="smal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02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32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98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97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89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79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5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891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31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44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197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19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25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555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32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9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6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72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4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cap="smal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42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1A33D-7334-4A38-A891-4542FE8247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55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54"/>
          <a:stretch/>
        </p:blipFill>
        <p:spPr>
          <a:xfrm>
            <a:off x="0" y="0"/>
            <a:ext cx="12192000" cy="1739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258826"/>
            <a:ext cx="10363200" cy="1212812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50059"/>
            <a:ext cx="9144000" cy="88652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5927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8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064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084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391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87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273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54"/>
          <a:stretch/>
        </p:blipFill>
        <p:spPr>
          <a:xfrm>
            <a:off x="0" y="0"/>
            <a:ext cx="12192000" cy="1739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0293"/>
            <a:ext cx="10515600" cy="1092819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97962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382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270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253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873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61684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917689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10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212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42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150"/>
            <a:ext cx="3481137" cy="2221333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645300"/>
            <a:ext cx="3480612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724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788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69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13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249511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3609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39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770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7497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610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296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80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6599896"/>
            <a:ext cx="1494124" cy="18190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accent1"/>
                </a:solidFill>
              </a:rPr>
              <a:t>|  health.ebsco.com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b="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b="0">
              <a:solidFill>
                <a:schemeClr val="tx2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663699" y="6701882"/>
            <a:ext cx="736596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0E55320-03E2-444A-82CA-B4AB6F191692}"/>
              </a:ext>
            </a:extLst>
          </p:cNvPr>
          <p:cNvSpPr/>
          <p:nvPr userDrawn="1"/>
        </p:nvSpPr>
        <p:spPr>
          <a:xfrm>
            <a:off x="10134600" y="6324600"/>
            <a:ext cx="1447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F6D61F-D7A4-BE49-8E02-74C28E493729}"/>
              </a:ext>
            </a:extLst>
          </p:cNvPr>
          <p:cNvSpPr txBox="1"/>
          <p:nvPr userDrawn="1"/>
        </p:nvSpPr>
        <p:spPr>
          <a:xfrm>
            <a:off x="10134600" y="6550836"/>
            <a:ext cx="1981200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1700" b="0">
                <a:solidFill>
                  <a:schemeClr val="bg1">
                    <a:lumMod val="5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Clinical Decisions</a:t>
            </a:r>
          </a:p>
        </p:txBody>
      </p:sp>
    </p:spTree>
    <p:extLst>
      <p:ext uri="{BB962C8B-B14F-4D97-AF65-F5344CB8AC3E}">
        <p14:creationId xmlns:p14="http://schemas.microsoft.com/office/powerpoint/2010/main" val="413900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00" r:id="rId2"/>
    <p:sldLayoutId id="2147483668" r:id="rId3"/>
    <p:sldLayoutId id="2147483698" r:id="rId4"/>
    <p:sldLayoutId id="2147483686" r:id="rId5"/>
    <p:sldLayoutId id="2147483669" r:id="rId6"/>
    <p:sldLayoutId id="2147483697" r:id="rId7"/>
    <p:sldLayoutId id="2147483671" r:id="rId8"/>
    <p:sldLayoutId id="2147483687" r:id="rId9"/>
    <p:sldLayoutId id="2147483672" r:id="rId10"/>
    <p:sldLayoutId id="2147483673" r:id="rId11"/>
    <p:sldLayoutId id="2147483674" r:id="rId12"/>
    <p:sldLayoutId id="2147483699" r:id="rId13"/>
    <p:sldLayoutId id="2147483688" r:id="rId14"/>
    <p:sldLayoutId id="2147483675" r:id="rId15"/>
    <p:sldLayoutId id="2147483696" r:id="rId16"/>
    <p:sldLayoutId id="2147483695" r:id="rId17"/>
    <p:sldLayoutId id="2147483677" r:id="rId18"/>
    <p:sldLayoutId id="2147483690" r:id="rId19"/>
    <p:sldLayoutId id="2147483678" r:id="rId20"/>
    <p:sldLayoutId id="2147483701" r:id="rId21"/>
    <p:sldLayoutId id="2147483692" r:id="rId22"/>
    <p:sldLayoutId id="2147483694" r:id="rId23"/>
    <p:sldLayoutId id="2147483680" r:id="rId24"/>
    <p:sldLayoutId id="2147483679" r:id="rId25"/>
    <p:sldLayoutId id="2147483682" r:id="rId2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ublication/364961522_Improved_Methods_to_Aid_Unsupervised_Evidence-Based_Fact_Checking_for_Online_Heath_News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arxiv.org/abs/2007.15779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4.png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3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9.tiff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B482A00-1A3C-7A4A-9B74-3ADCAB33AE72}"/>
              </a:ext>
            </a:extLst>
          </p:cNvPr>
          <p:cNvSpPr txBox="1"/>
          <p:nvPr/>
        </p:nvSpPr>
        <p:spPr>
          <a:xfrm>
            <a:off x="0" y="2123173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cap="small">
                <a:solidFill>
                  <a:srgbClr val="093153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Vector Search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511E6C-4A03-9D4C-8917-BE8870F1C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86" y="3281939"/>
            <a:ext cx="1082414" cy="2727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E2A9B6-3304-C845-9317-AAC6D6568539}"/>
              </a:ext>
            </a:extLst>
          </p:cNvPr>
          <p:cNvSpPr/>
          <p:nvPr/>
        </p:nvSpPr>
        <p:spPr>
          <a:xfrm>
            <a:off x="4953000" y="3217722"/>
            <a:ext cx="327415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>
                <a:solidFill>
                  <a:schemeClr val="bg1">
                    <a:lumMod val="5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Information Services</a:t>
            </a:r>
            <a:endParaRPr lang="en-US" sz="2300"/>
          </a:p>
        </p:txBody>
      </p:sp>
      <p:sp>
        <p:nvSpPr>
          <p:cNvPr id="2" name="Subtitle 12">
            <a:extLst>
              <a:ext uri="{FF2B5EF4-FFF2-40B4-BE49-F238E27FC236}">
                <a16:creationId xmlns:a16="http://schemas.microsoft.com/office/drawing/2014/main" id="{4E840B0D-3507-B6F8-A233-99485732B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2515" y="5678436"/>
            <a:ext cx="2655650" cy="358686"/>
          </a:xfrm>
        </p:spPr>
        <p:txBody>
          <a:bodyPr lIns="0" tIns="0" rIns="0" bIns="0"/>
          <a:lstStyle/>
          <a:p>
            <a:r>
              <a:rPr lang="en-US" sz="1500" b="1">
                <a:solidFill>
                  <a:schemeClr val="bg1">
                    <a:lumMod val="50000"/>
                  </a:schemeClr>
                </a:solidFill>
              </a:rPr>
              <a:t>Erica Lesyshyn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3984B75C-8C61-F71E-3354-777597677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862" y="4164760"/>
            <a:ext cx="1371600" cy="1371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89A4BE82-4CCA-50D3-43E1-9102F60DD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540" y="4164760"/>
            <a:ext cx="1371600" cy="1371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12">
            <a:extLst>
              <a:ext uri="{FF2B5EF4-FFF2-40B4-BE49-F238E27FC236}">
                <a16:creationId xmlns:a16="http://schemas.microsoft.com/office/drawing/2014/main" id="{F46992D5-9C13-7AB3-9360-A315F6737E01}"/>
              </a:ext>
            </a:extLst>
          </p:cNvPr>
          <p:cNvSpPr txBox="1">
            <a:spLocks/>
          </p:cNvSpPr>
          <p:nvPr/>
        </p:nvSpPr>
        <p:spPr>
          <a:xfrm>
            <a:off x="6870163" y="5678436"/>
            <a:ext cx="1142998" cy="3586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>
                <a:solidFill>
                  <a:schemeClr val="bg1">
                    <a:lumMod val="50000"/>
                  </a:schemeClr>
                </a:solidFill>
              </a:rPr>
              <a:t>Max Irwin</a:t>
            </a:r>
          </a:p>
        </p:txBody>
      </p:sp>
    </p:spTree>
    <p:extLst>
      <p:ext uri="{BB962C8B-B14F-4D97-AF65-F5344CB8AC3E}">
        <p14:creationId xmlns:p14="http://schemas.microsoft.com/office/powerpoint/2010/main" val="44799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 rot="16200000">
            <a:off x="4132292" y="3916735"/>
            <a:ext cx="3937426" cy="676595"/>
          </a:xfrm>
          <a:prstGeom prst="rightArrow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572450" y="2106816"/>
            <a:ext cx="7057110" cy="1041727"/>
          </a:xfrm>
          <a:prstGeom prst="line">
            <a:avLst/>
          </a:prstGeom>
          <a:ln w="254000">
            <a:solidFill>
              <a:srgbClr val="9AACBC"/>
            </a:solidFill>
          </a:ln>
          <a:effectLst>
            <a:innerShdw blurRad="63500" dist="1016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381785" y="2227880"/>
            <a:ext cx="1265637" cy="2065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647422" y="2227880"/>
            <a:ext cx="1205938" cy="1856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647420" y="2227880"/>
            <a:ext cx="2" cy="2065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420658" y="3276600"/>
            <a:ext cx="1171706" cy="2044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98206" y="3276600"/>
            <a:ext cx="1244262" cy="2044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94311" y="3277764"/>
            <a:ext cx="23074" cy="21122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0EFD2D1-4A34-4977-BD70-F0E69AF1B4B1}"/>
              </a:ext>
            </a:extLst>
          </p:cNvPr>
          <p:cNvSpPr/>
          <p:nvPr/>
        </p:nvSpPr>
        <p:spPr>
          <a:xfrm>
            <a:off x="838200" y="4788623"/>
            <a:ext cx="3566160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precision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EFD2D1-4A34-4977-BD70-F0E69AF1B4B1}"/>
              </a:ext>
            </a:extLst>
          </p:cNvPr>
          <p:cNvSpPr/>
          <p:nvPr/>
        </p:nvSpPr>
        <p:spPr>
          <a:xfrm>
            <a:off x="7863840" y="3773269"/>
            <a:ext cx="3566160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recall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50A3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E9BC530-CC1F-95A3-D679-7FC01016F77F}"/>
              </a:ext>
            </a:extLst>
          </p:cNvPr>
          <p:cNvSpPr txBox="1">
            <a:spLocks/>
          </p:cNvSpPr>
          <p:nvPr/>
        </p:nvSpPr>
        <p:spPr>
          <a:xfrm>
            <a:off x="0" y="484831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Elastic Search Tuning</a:t>
            </a:r>
          </a:p>
          <a:p>
            <a:pPr algn="ctr"/>
            <a:endParaRPr lang="en-US" cap="small"/>
          </a:p>
        </p:txBody>
      </p:sp>
    </p:spTree>
    <p:extLst>
      <p:ext uri="{BB962C8B-B14F-4D97-AF65-F5344CB8AC3E}">
        <p14:creationId xmlns:p14="http://schemas.microsoft.com/office/powerpoint/2010/main" val="374298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604107-B55C-47D3-16CF-494294F59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38201"/>
            <a:ext cx="10343337" cy="5257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7838AC-8356-BDBF-1B58-2157FCFD6409}"/>
              </a:ext>
            </a:extLst>
          </p:cNvPr>
          <p:cNvSpPr/>
          <p:nvPr/>
        </p:nvSpPr>
        <p:spPr>
          <a:xfrm>
            <a:off x="1066800" y="2438400"/>
            <a:ext cx="838200" cy="38100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C155F0-3D0D-9CFE-4E36-A0D08ECBDACF}"/>
              </a:ext>
            </a:extLst>
          </p:cNvPr>
          <p:cNvSpPr/>
          <p:nvPr/>
        </p:nvSpPr>
        <p:spPr>
          <a:xfrm rot="20923741">
            <a:off x="368218" y="3449115"/>
            <a:ext cx="11455563" cy="138499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2400" cap="all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  <a:p>
            <a:pPr algn="ctr"/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diagnostic  </a:t>
            </a:r>
            <a:r>
              <a:rPr lang="en-US" sz="2400" cap="all">
                <a:solidFill>
                  <a:srgbClr val="FFFF00"/>
                </a:solidFill>
                <a:ea typeface="Arial Rounded MT Bold" charset="0"/>
                <a:cs typeface="Arial Rounded MT Bold" charset="0"/>
              </a:rPr>
              <a:t>and</a:t>
            </a:r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   techniques  </a:t>
            </a:r>
            <a:r>
              <a:rPr lang="en-US" sz="2400" cap="all">
                <a:solidFill>
                  <a:srgbClr val="FFFF00"/>
                </a:solidFill>
                <a:ea typeface="Arial Rounded MT Bold" charset="0"/>
                <a:cs typeface="Arial Rounded MT Bold" charset="0"/>
              </a:rPr>
              <a:t>and</a:t>
            </a:r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  lateral  </a:t>
            </a:r>
            <a:r>
              <a:rPr lang="en-US" sz="2400" cap="all">
                <a:solidFill>
                  <a:srgbClr val="FFFF00"/>
                </a:solidFill>
                <a:ea typeface="Arial Rounded MT Bold" charset="0"/>
                <a:cs typeface="Arial Rounded MT Bold" charset="0"/>
              </a:rPr>
              <a:t>and</a:t>
            </a:r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  ankle sprain</a:t>
            </a:r>
          </a:p>
          <a:p>
            <a:pPr algn="ctr"/>
            <a:endParaRPr lang="en-US" sz="2400" cap="all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33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543EB1-20DC-4716-15EE-224E3D65A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7754"/>
            <a:ext cx="10380328" cy="47972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6FF06A-9050-B7E7-951B-B5EFD34D20A5}"/>
              </a:ext>
            </a:extLst>
          </p:cNvPr>
          <p:cNvSpPr/>
          <p:nvPr/>
        </p:nvSpPr>
        <p:spPr>
          <a:xfrm>
            <a:off x="1219200" y="2286000"/>
            <a:ext cx="838200" cy="38100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5D73D8-8FFC-84E3-EEC2-7924D35BF864}"/>
              </a:ext>
            </a:extLst>
          </p:cNvPr>
          <p:cNvSpPr/>
          <p:nvPr/>
        </p:nvSpPr>
        <p:spPr>
          <a:xfrm rot="20923741">
            <a:off x="368218" y="3449115"/>
            <a:ext cx="11455563" cy="138499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2400" cap="all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  <a:p>
            <a:pPr algn="ctr"/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diagnostic  </a:t>
            </a:r>
            <a:r>
              <a:rPr lang="en-US" sz="2400" cap="all">
                <a:solidFill>
                  <a:srgbClr val="FFFF00"/>
                </a:solidFill>
                <a:ea typeface="Arial Rounded MT Bold" charset="0"/>
                <a:cs typeface="Arial Rounded MT Bold" charset="0"/>
              </a:rPr>
              <a:t>OR</a:t>
            </a:r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   techniques </a:t>
            </a:r>
            <a:r>
              <a:rPr lang="en-US" sz="2400" cap="all">
                <a:solidFill>
                  <a:srgbClr val="FFFF00"/>
                </a:solidFill>
                <a:ea typeface="Arial Rounded MT Bold" charset="0"/>
                <a:cs typeface="Arial Rounded MT Bold" charset="0"/>
              </a:rPr>
              <a:t>OR</a:t>
            </a:r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  lateral  </a:t>
            </a:r>
            <a:r>
              <a:rPr lang="en-US" sz="2400" cap="all">
                <a:solidFill>
                  <a:srgbClr val="FFFF00"/>
                </a:solidFill>
                <a:ea typeface="Arial Rounded MT Bold" charset="0"/>
                <a:cs typeface="Arial Rounded MT Bold" charset="0"/>
              </a:rPr>
              <a:t>OR</a:t>
            </a:r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  ankle sprain</a:t>
            </a:r>
          </a:p>
          <a:p>
            <a:pPr algn="ctr"/>
            <a:endParaRPr lang="en-US" sz="2400" cap="all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C2759-F6AD-EB61-A22D-46F905121101}"/>
              </a:ext>
            </a:extLst>
          </p:cNvPr>
          <p:cNvSpPr/>
          <p:nvPr/>
        </p:nvSpPr>
        <p:spPr>
          <a:xfrm rot="20895009">
            <a:off x="4145243" y="4983039"/>
            <a:ext cx="4953000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>
                <a:solidFill>
                  <a:srgbClr val="FFFF00"/>
                </a:solidFill>
                <a:ea typeface="Arial Rounded MT Bold" charset="0"/>
                <a:cs typeface="Arial Rounded MT Bold" charset="0"/>
              </a:rPr>
              <a:t>Minimum should match</a:t>
            </a:r>
          </a:p>
        </p:txBody>
      </p:sp>
    </p:spTree>
    <p:extLst>
      <p:ext uri="{BB962C8B-B14F-4D97-AF65-F5344CB8AC3E}">
        <p14:creationId xmlns:p14="http://schemas.microsoft.com/office/powerpoint/2010/main" val="97931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E9AC0D0-09B3-4E56-7FF7-52E8E7C4E3CE}"/>
              </a:ext>
            </a:extLst>
          </p:cNvPr>
          <p:cNvCxnSpPr>
            <a:cxnSpLocks/>
          </p:cNvCxnSpPr>
          <p:nvPr/>
        </p:nvCxnSpPr>
        <p:spPr>
          <a:xfrm>
            <a:off x="6920702" y="2979601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1801B0D-0CB4-F2A3-5DC0-9089D80F18F1}"/>
              </a:ext>
            </a:extLst>
          </p:cNvPr>
          <p:cNvCxnSpPr>
            <a:cxnSpLocks/>
          </p:cNvCxnSpPr>
          <p:nvPr/>
        </p:nvCxnSpPr>
        <p:spPr>
          <a:xfrm>
            <a:off x="3016930" y="2951416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BBE9E43-A836-4482-B98B-3E2EDDE6EC25}"/>
              </a:ext>
            </a:extLst>
          </p:cNvPr>
          <p:cNvCxnSpPr>
            <a:cxnSpLocks/>
          </p:cNvCxnSpPr>
          <p:nvPr/>
        </p:nvCxnSpPr>
        <p:spPr>
          <a:xfrm>
            <a:off x="10802454" y="2922954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B805B2A-4794-F9FF-03CE-3F42EBA7167C}"/>
              </a:ext>
            </a:extLst>
          </p:cNvPr>
          <p:cNvCxnSpPr>
            <a:cxnSpLocks/>
          </p:cNvCxnSpPr>
          <p:nvPr/>
        </p:nvCxnSpPr>
        <p:spPr>
          <a:xfrm>
            <a:off x="4883552" y="3941301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AEAD1D-FBAC-DBC5-B9CD-F8CBAD67D9A6}"/>
              </a:ext>
            </a:extLst>
          </p:cNvPr>
          <p:cNvCxnSpPr>
            <a:cxnSpLocks/>
          </p:cNvCxnSpPr>
          <p:nvPr/>
        </p:nvCxnSpPr>
        <p:spPr>
          <a:xfrm>
            <a:off x="1066799" y="3941301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835AD7-A692-6551-A703-C709FD17B3D2}"/>
              </a:ext>
            </a:extLst>
          </p:cNvPr>
          <p:cNvCxnSpPr>
            <a:cxnSpLocks/>
          </p:cNvCxnSpPr>
          <p:nvPr/>
        </p:nvCxnSpPr>
        <p:spPr>
          <a:xfrm>
            <a:off x="0" y="3934769"/>
            <a:ext cx="12192000" cy="0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FC8EA90-E127-3FA6-C3CD-8276A3B16316}"/>
              </a:ext>
            </a:extLst>
          </p:cNvPr>
          <p:cNvSpPr txBox="1"/>
          <p:nvPr/>
        </p:nvSpPr>
        <p:spPr>
          <a:xfrm>
            <a:off x="785812" y="5093686"/>
            <a:ext cx="2238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ELASTICSEARCH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TUNING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A5F259-FBAE-4FB6-4EBA-9A97146E4AC7}"/>
              </a:ext>
            </a:extLst>
          </p:cNvPr>
          <p:cNvSpPr txBox="1"/>
          <p:nvPr/>
        </p:nvSpPr>
        <p:spPr>
          <a:xfrm>
            <a:off x="550810" y="3436151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11/2019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C177AF-0562-675C-21B9-760D6FA28B24}"/>
              </a:ext>
            </a:extLst>
          </p:cNvPr>
          <p:cNvSpPr txBox="1"/>
          <p:nvPr/>
        </p:nvSpPr>
        <p:spPr>
          <a:xfrm>
            <a:off x="2490458" y="414667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10/2020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AE7234-2422-BBB4-E4BE-9D84BC63A366}"/>
              </a:ext>
            </a:extLst>
          </p:cNvPr>
          <p:cNvSpPr txBox="1"/>
          <p:nvPr/>
        </p:nvSpPr>
        <p:spPr>
          <a:xfrm>
            <a:off x="4374438" y="343615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01/2021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B27274-917D-0D9C-986F-40870CB3E70D}"/>
              </a:ext>
            </a:extLst>
          </p:cNvPr>
          <p:cNvSpPr txBox="1"/>
          <p:nvPr/>
        </p:nvSpPr>
        <p:spPr>
          <a:xfrm>
            <a:off x="3404238" y="5074200"/>
            <a:ext cx="2238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VECTOR SEARCH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POC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3624D1-6040-3C02-D963-50526AFE7D8F}"/>
              </a:ext>
            </a:extLst>
          </p:cNvPr>
          <p:cNvSpPr txBox="1"/>
          <p:nvPr/>
        </p:nvSpPr>
        <p:spPr>
          <a:xfrm>
            <a:off x="8215273" y="342526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07/2021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06B155-36CB-20B9-99B2-E1B59E01F454}"/>
              </a:ext>
            </a:extLst>
          </p:cNvPr>
          <p:cNvSpPr txBox="1"/>
          <p:nvPr/>
        </p:nvSpPr>
        <p:spPr>
          <a:xfrm>
            <a:off x="6418845" y="415847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10/2021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E19B091-77DF-D66B-0575-ED164B7BEEBD}"/>
              </a:ext>
            </a:extLst>
          </p:cNvPr>
          <p:cNvSpPr/>
          <p:nvPr/>
        </p:nvSpPr>
        <p:spPr>
          <a:xfrm>
            <a:off x="4741209" y="3809917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F4EC92-E75D-2964-CD3A-0F83BD31F469}"/>
              </a:ext>
            </a:extLst>
          </p:cNvPr>
          <p:cNvSpPr/>
          <p:nvPr/>
        </p:nvSpPr>
        <p:spPr>
          <a:xfrm>
            <a:off x="2877725" y="3797015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14A333D-4DE4-5EE4-98D9-A8FFA5A715AD}"/>
              </a:ext>
            </a:extLst>
          </p:cNvPr>
          <p:cNvSpPr/>
          <p:nvPr/>
        </p:nvSpPr>
        <p:spPr>
          <a:xfrm>
            <a:off x="920628" y="3822808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2A3E136-D077-22FC-F9CB-F74EB3987D51}"/>
              </a:ext>
            </a:extLst>
          </p:cNvPr>
          <p:cNvSpPr/>
          <p:nvPr/>
        </p:nvSpPr>
        <p:spPr>
          <a:xfrm>
            <a:off x="10665294" y="3804141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C59F86-E6D4-0F0F-723E-1A44E4D6ABE4}"/>
              </a:ext>
            </a:extLst>
          </p:cNvPr>
          <p:cNvSpPr>
            <a:spLocks noChangeAspect="1"/>
          </p:cNvSpPr>
          <p:nvPr/>
        </p:nvSpPr>
        <p:spPr>
          <a:xfrm>
            <a:off x="287620" y="4755619"/>
            <a:ext cx="1558358" cy="916469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ELASTIC SEARCH 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TUNING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4D90460-8BDB-F656-24CC-543DE1A7CC44}"/>
              </a:ext>
            </a:extLst>
          </p:cNvPr>
          <p:cNvSpPr>
            <a:spLocks noChangeAspect="1"/>
          </p:cNvSpPr>
          <p:nvPr/>
        </p:nvSpPr>
        <p:spPr>
          <a:xfrm>
            <a:off x="4088423" y="4751348"/>
            <a:ext cx="1590259" cy="920740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CRITICAL SEGMENTS POC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A34255-5BF4-1675-690A-6F8579BE247C}"/>
              </a:ext>
            </a:extLst>
          </p:cNvPr>
          <p:cNvSpPr>
            <a:spLocks noChangeAspect="1"/>
          </p:cNvSpPr>
          <p:nvPr/>
        </p:nvSpPr>
        <p:spPr>
          <a:xfrm>
            <a:off x="6127741" y="2109051"/>
            <a:ext cx="1583195" cy="916651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VECTOR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SEARCH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POC #1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986278F-65E4-70C2-18FF-3A4C1D55A029}"/>
              </a:ext>
            </a:extLst>
          </p:cNvPr>
          <p:cNvSpPr>
            <a:spLocks noChangeAspect="1"/>
          </p:cNvSpPr>
          <p:nvPr/>
        </p:nvSpPr>
        <p:spPr>
          <a:xfrm>
            <a:off x="2243039" y="2106110"/>
            <a:ext cx="1558358" cy="916469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ELASTIC SEARCH 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TUNING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DF026D-B0F9-549B-95FC-E708189798E0}"/>
              </a:ext>
            </a:extLst>
          </p:cNvPr>
          <p:cNvSpPr txBox="1">
            <a:spLocks/>
          </p:cNvSpPr>
          <p:nvPr/>
        </p:nvSpPr>
        <p:spPr>
          <a:xfrm>
            <a:off x="0" y="484831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Previous Attempts</a:t>
            </a:r>
          </a:p>
          <a:p>
            <a:pPr algn="ctr"/>
            <a:endParaRPr lang="en-US" cap="smal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FD55C7-F6C3-DAD5-1C9F-6502019C1340}"/>
              </a:ext>
            </a:extLst>
          </p:cNvPr>
          <p:cNvSpPr>
            <a:spLocks noChangeAspect="1"/>
          </p:cNvSpPr>
          <p:nvPr/>
        </p:nvSpPr>
        <p:spPr>
          <a:xfrm>
            <a:off x="10031512" y="2106018"/>
            <a:ext cx="1583195" cy="916651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VECTOR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SEARCH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POC #2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34FD05-26DC-6C0A-3495-590F25136FCB}"/>
              </a:ext>
            </a:extLst>
          </p:cNvPr>
          <p:cNvCxnSpPr>
            <a:cxnSpLocks/>
          </p:cNvCxnSpPr>
          <p:nvPr/>
        </p:nvCxnSpPr>
        <p:spPr>
          <a:xfrm>
            <a:off x="8724387" y="3934769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7D587B7-D646-BD4C-1E2D-ADB87C18CF0B}"/>
              </a:ext>
            </a:extLst>
          </p:cNvPr>
          <p:cNvSpPr>
            <a:spLocks noChangeAspect="1"/>
          </p:cNvSpPr>
          <p:nvPr/>
        </p:nvSpPr>
        <p:spPr>
          <a:xfrm>
            <a:off x="8014993" y="4731875"/>
            <a:ext cx="1480441" cy="916645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000" b="1" cap="all" spc="300">
                <a:solidFill>
                  <a:schemeClr val="bg1"/>
                </a:solidFill>
              </a:rPr>
              <a:t>MODEL </a:t>
            </a:r>
          </a:p>
          <a:p>
            <a:pPr algn="ctr"/>
            <a:r>
              <a:rPr lang="en-US" sz="1000" b="1" cap="all" spc="300">
                <a:solidFill>
                  <a:schemeClr val="bg1"/>
                </a:solidFill>
              </a:rPr>
              <a:t>Selection &amp; tuning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873C12-674D-57DB-8F53-D381BD126A1A}"/>
              </a:ext>
            </a:extLst>
          </p:cNvPr>
          <p:cNvSpPr/>
          <p:nvPr/>
        </p:nvSpPr>
        <p:spPr>
          <a:xfrm>
            <a:off x="6782178" y="3782588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9B9A3EE-6C66-C0A6-E488-5E02A5EEFBAE}"/>
              </a:ext>
            </a:extLst>
          </p:cNvPr>
          <p:cNvSpPr/>
          <p:nvPr/>
        </p:nvSpPr>
        <p:spPr>
          <a:xfrm>
            <a:off x="8578006" y="3797015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BCE20-23BA-6022-01D3-68F3DDF78148}"/>
              </a:ext>
            </a:extLst>
          </p:cNvPr>
          <p:cNvSpPr txBox="1"/>
          <p:nvPr/>
        </p:nvSpPr>
        <p:spPr>
          <a:xfrm>
            <a:off x="10259679" y="417595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04/2022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A71C698-EE93-C054-A412-AF8CB078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07" y="1810900"/>
            <a:ext cx="1583188" cy="1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C28C9AF-670E-FCFB-F74C-7CA2CBA91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7" y="4420124"/>
            <a:ext cx="1583188" cy="1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95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DF026D-B0F9-549B-95FC-E708189798E0}"/>
              </a:ext>
            </a:extLst>
          </p:cNvPr>
          <p:cNvSpPr txBox="1">
            <a:spLocks/>
          </p:cNvSpPr>
          <p:nvPr/>
        </p:nvSpPr>
        <p:spPr>
          <a:xfrm>
            <a:off x="0" y="484831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Critical Segments</a:t>
            </a:r>
          </a:p>
          <a:p>
            <a:pPr algn="ctr"/>
            <a:endParaRPr lang="en-US" cap="small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7EC162-92E7-A8EC-8115-D50FAABCB7D2}"/>
              </a:ext>
            </a:extLst>
          </p:cNvPr>
          <p:cNvGrpSpPr/>
          <p:nvPr/>
        </p:nvGrpSpPr>
        <p:grpSpPr>
          <a:xfrm>
            <a:off x="3060545" y="1994005"/>
            <a:ext cx="6832909" cy="646331"/>
            <a:chOff x="2505185" y="2617219"/>
            <a:chExt cx="6832909" cy="6463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1D4D33-F417-FFE4-6838-378E49E5AA12}"/>
                </a:ext>
              </a:extLst>
            </p:cNvPr>
            <p:cNvSpPr/>
            <p:nvPr/>
          </p:nvSpPr>
          <p:spPr>
            <a:xfrm>
              <a:off x="2549105" y="2617219"/>
              <a:ext cx="67889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/>
                <a:t>diagnostic     techniques     for     lateral        ankle sprain</a:t>
              </a:r>
            </a:p>
            <a:p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719AE1E-365E-FEA9-F5A4-7BA9DA65F222}"/>
                </a:ext>
              </a:extLst>
            </p:cNvPr>
            <p:cNvSpPr/>
            <p:nvPr/>
          </p:nvSpPr>
          <p:spPr>
            <a:xfrm>
              <a:off x="2505185" y="2618944"/>
              <a:ext cx="1245079" cy="3693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C9287A-91ED-57E0-C5A7-C2128B7F169F}"/>
                </a:ext>
              </a:extLst>
            </p:cNvPr>
            <p:cNvSpPr/>
            <p:nvPr/>
          </p:nvSpPr>
          <p:spPr>
            <a:xfrm>
              <a:off x="3889075" y="2618944"/>
              <a:ext cx="1314296" cy="3693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3B8B1C-05DC-7209-1A82-94E6F08F54C2}"/>
                </a:ext>
              </a:extLst>
            </p:cNvPr>
            <p:cNvSpPr/>
            <p:nvPr/>
          </p:nvSpPr>
          <p:spPr>
            <a:xfrm>
              <a:off x="5867401" y="2618944"/>
              <a:ext cx="861204" cy="3693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D382B8-7396-0B85-B1AC-056C604FD7C0}"/>
                </a:ext>
              </a:extLst>
            </p:cNvPr>
            <p:cNvSpPr/>
            <p:nvPr/>
          </p:nvSpPr>
          <p:spPr>
            <a:xfrm>
              <a:off x="7065825" y="2618944"/>
              <a:ext cx="1468576" cy="3693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28923BD8-631F-F9EA-EFFD-7F553A1ECBA5}"/>
              </a:ext>
            </a:extLst>
          </p:cNvPr>
          <p:cNvSpPr/>
          <p:nvPr/>
        </p:nvSpPr>
        <p:spPr>
          <a:xfrm>
            <a:off x="2363542" y="4312557"/>
            <a:ext cx="6788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diagnostic     techniques     lateral                         ankle sprain</a:t>
            </a:r>
          </a:p>
          <a:p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A342361-BC57-54B3-91C3-6B39D83E193D}"/>
              </a:ext>
            </a:extLst>
          </p:cNvPr>
          <p:cNvSpPr/>
          <p:nvPr/>
        </p:nvSpPr>
        <p:spPr>
          <a:xfrm>
            <a:off x="2336719" y="4312557"/>
            <a:ext cx="1245079" cy="369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79D08CE-28A3-3D27-EEC6-06439846FD01}"/>
              </a:ext>
            </a:extLst>
          </p:cNvPr>
          <p:cNvSpPr/>
          <p:nvPr/>
        </p:nvSpPr>
        <p:spPr>
          <a:xfrm>
            <a:off x="3712290" y="4312557"/>
            <a:ext cx="1314296" cy="369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456D260-797A-6C3B-4036-4DF622895885}"/>
              </a:ext>
            </a:extLst>
          </p:cNvPr>
          <p:cNvSpPr/>
          <p:nvPr/>
        </p:nvSpPr>
        <p:spPr>
          <a:xfrm>
            <a:off x="5137754" y="4316964"/>
            <a:ext cx="861204" cy="369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35BFF89-6DBB-ACCE-6443-47E67BD19559}"/>
              </a:ext>
            </a:extLst>
          </p:cNvPr>
          <p:cNvSpPr/>
          <p:nvPr/>
        </p:nvSpPr>
        <p:spPr>
          <a:xfrm>
            <a:off x="7276718" y="4351470"/>
            <a:ext cx="1468576" cy="369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eft Brace 54">
            <a:extLst>
              <a:ext uri="{FF2B5EF4-FFF2-40B4-BE49-F238E27FC236}">
                <a16:creationId xmlns:a16="http://schemas.microsoft.com/office/drawing/2014/main" id="{A9C7DD68-ABAB-5107-FABC-A7C00E47D86D}"/>
              </a:ext>
            </a:extLst>
          </p:cNvPr>
          <p:cNvSpPr/>
          <p:nvPr/>
        </p:nvSpPr>
        <p:spPr>
          <a:xfrm rot="16200000">
            <a:off x="3965988" y="3528131"/>
            <a:ext cx="381000" cy="3016161"/>
          </a:xfrm>
          <a:prstGeom prst="leftBrace">
            <a:avLst/>
          </a:prstGeom>
          <a:ln w="3810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8889CDC6-DC1C-7869-ACE3-0392EC4999FA}"/>
              </a:ext>
            </a:extLst>
          </p:cNvPr>
          <p:cNvSpPr/>
          <p:nvPr/>
        </p:nvSpPr>
        <p:spPr>
          <a:xfrm rot="16200000">
            <a:off x="7820506" y="4498619"/>
            <a:ext cx="381000" cy="1075185"/>
          </a:xfrm>
          <a:prstGeom prst="leftBrace">
            <a:avLst/>
          </a:prstGeom>
          <a:ln w="3810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BAB1B21-CF79-9CE1-9055-1FB015B3A53B}"/>
              </a:ext>
            </a:extLst>
          </p:cNvPr>
          <p:cNvSpPr/>
          <p:nvPr/>
        </p:nvSpPr>
        <p:spPr>
          <a:xfrm>
            <a:off x="2705883" y="5693545"/>
            <a:ext cx="290121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Ranking Criteria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02917BC-D70C-42C8-6F7F-8F142AE0C361}"/>
              </a:ext>
            </a:extLst>
          </p:cNvPr>
          <p:cNvSpPr/>
          <p:nvPr/>
        </p:nvSpPr>
        <p:spPr>
          <a:xfrm>
            <a:off x="6560401" y="5693545"/>
            <a:ext cx="2901210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matching Criteria</a:t>
            </a:r>
          </a:p>
        </p:txBody>
      </p:sp>
      <p:sp>
        <p:nvSpPr>
          <p:cNvPr id="59" name="Right Arrow 58">
            <a:extLst>
              <a:ext uri="{FF2B5EF4-FFF2-40B4-BE49-F238E27FC236}">
                <a16:creationId xmlns:a16="http://schemas.microsoft.com/office/drawing/2014/main" id="{000DE1D5-4B9F-5C01-EEBD-B3A68F673FF3}"/>
              </a:ext>
            </a:extLst>
          </p:cNvPr>
          <p:cNvSpPr/>
          <p:nvPr/>
        </p:nvSpPr>
        <p:spPr>
          <a:xfrm rot="5400000">
            <a:off x="5600332" y="2971682"/>
            <a:ext cx="991335" cy="675925"/>
          </a:xfrm>
          <a:prstGeom prst="rightArrow">
            <a:avLst/>
          </a:prstGeom>
          <a:solidFill>
            <a:srgbClr val="3E7F7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0095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E9AC0D0-09B3-4E56-7FF7-52E8E7C4E3CE}"/>
              </a:ext>
            </a:extLst>
          </p:cNvPr>
          <p:cNvCxnSpPr>
            <a:cxnSpLocks/>
          </p:cNvCxnSpPr>
          <p:nvPr/>
        </p:nvCxnSpPr>
        <p:spPr>
          <a:xfrm>
            <a:off x="6920702" y="2979601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1801B0D-0CB4-F2A3-5DC0-9089D80F18F1}"/>
              </a:ext>
            </a:extLst>
          </p:cNvPr>
          <p:cNvCxnSpPr>
            <a:cxnSpLocks/>
          </p:cNvCxnSpPr>
          <p:nvPr/>
        </p:nvCxnSpPr>
        <p:spPr>
          <a:xfrm>
            <a:off x="3016930" y="2951416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BBE9E43-A836-4482-B98B-3E2EDDE6EC25}"/>
              </a:ext>
            </a:extLst>
          </p:cNvPr>
          <p:cNvCxnSpPr>
            <a:cxnSpLocks/>
          </p:cNvCxnSpPr>
          <p:nvPr/>
        </p:nvCxnSpPr>
        <p:spPr>
          <a:xfrm>
            <a:off x="10802454" y="2922954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B805B2A-4794-F9FF-03CE-3F42EBA7167C}"/>
              </a:ext>
            </a:extLst>
          </p:cNvPr>
          <p:cNvCxnSpPr>
            <a:cxnSpLocks/>
          </p:cNvCxnSpPr>
          <p:nvPr/>
        </p:nvCxnSpPr>
        <p:spPr>
          <a:xfrm>
            <a:off x="4883552" y="3941301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AEAD1D-FBAC-DBC5-B9CD-F8CBAD67D9A6}"/>
              </a:ext>
            </a:extLst>
          </p:cNvPr>
          <p:cNvCxnSpPr>
            <a:cxnSpLocks/>
          </p:cNvCxnSpPr>
          <p:nvPr/>
        </p:nvCxnSpPr>
        <p:spPr>
          <a:xfrm>
            <a:off x="1066799" y="3941301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835AD7-A692-6551-A703-C709FD17B3D2}"/>
              </a:ext>
            </a:extLst>
          </p:cNvPr>
          <p:cNvCxnSpPr>
            <a:cxnSpLocks/>
          </p:cNvCxnSpPr>
          <p:nvPr/>
        </p:nvCxnSpPr>
        <p:spPr>
          <a:xfrm>
            <a:off x="0" y="3934769"/>
            <a:ext cx="12192000" cy="0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FC8EA90-E127-3FA6-C3CD-8276A3B16316}"/>
              </a:ext>
            </a:extLst>
          </p:cNvPr>
          <p:cNvSpPr txBox="1"/>
          <p:nvPr/>
        </p:nvSpPr>
        <p:spPr>
          <a:xfrm>
            <a:off x="785812" y="5093686"/>
            <a:ext cx="2238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ELASTICSEARCH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TUNING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A5F259-FBAE-4FB6-4EBA-9A97146E4AC7}"/>
              </a:ext>
            </a:extLst>
          </p:cNvPr>
          <p:cNvSpPr txBox="1"/>
          <p:nvPr/>
        </p:nvSpPr>
        <p:spPr>
          <a:xfrm>
            <a:off x="550810" y="3436151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11/2019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C177AF-0562-675C-21B9-760D6FA28B24}"/>
              </a:ext>
            </a:extLst>
          </p:cNvPr>
          <p:cNvSpPr txBox="1"/>
          <p:nvPr/>
        </p:nvSpPr>
        <p:spPr>
          <a:xfrm>
            <a:off x="2490458" y="414667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10/2020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AE7234-2422-BBB4-E4BE-9D84BC63A366}"/>
              </a:ext>
            </a:extLst>
          </p:cNvPr>
          <p:cNvSpPr txBox="1"/>
          <p:nvPr/>
        </p:nvSpPr>
        <p:spPr>
          <a:xfrm>
            <a:off x="4374438" y="343615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01/2021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B27274-917D-0D9C-986F-40870CB3E70D}"/>
              </a:ext>
            </a:extLst>
          </p:cNvPr>
          <p:cNvSpPr txBox="1"/>
          <p:nvPr/>
        </p:nvSpPr>
        <p:spPr>
          <a:xfrm>
            <a:off x="3404238" y="5074200"/>
            <a:ext cx="2238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VECTOR SEARCH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POC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3624D1-6040-3C02-D963-50526AFE7D8F}"/>
              </a:ext>
            </a:extLst>
          </p:cNvPr>
          <p:cNvSpPr txBox="1"/>
          <p:nvPr/>
        </p:nvSpPr>
        <p:spPr>
          <a:xfrm>
            <a:off x="8215273" y="342526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07/2021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06B155-36CB-20B9-99B2-E1B59E01F454}"/>
              </a:ext>
            </a:extLst>
          </p:cNvPr>
          <p:cNvSpPr txBox="1"/>
          <p:nvPr/>
        </p:nvSpPr>
        <p:spPr>
          <a:xfrm>
            <a:off x="6418845" y="415847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10/2021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E19B091-77DF-D66B-0575-ED164B7BEEBD}"/>
              </a:ext>
            </a:extLst>
          </p:cNvPr>
          <p:cNvSpPr/>
          <p:nvPr/>
        </p:nvSpPr>
        <p:spPr>
          <a:xfrm>
            <a:off x="4741209" y="3809917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F4EC92-E75D-2964-CD3A-0F83BD31F469}"/>
              </a:ext>
            </a:extLst>
          </p:cNvPr>
          <p:cNvSpPr/>
          <p:nvPr/>
        </p:nvSpPr>
        <p:spPr>
          <a:xfrm>
            <a:off x="2877725" y="3797015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14A333D-4DE4-5EE4-98D9-A8FFA5A715AD}"/>
              </a:ext>
            </a:extLst>
          </p:cNvPr>
          <p:cNvSpPr/>
          <p:nvPr/>
        </p:nvSpPr>
        <p:spPr>
          <a:xfrm>
            <a:off x="920628" y="3822808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2A3E136-D077-22FC-F9CB-F74EB3987D51}"/>
              </a:ext>
            </a:extLst>
          </p:cNvPr>
          <p:cNvSpPr/>
          <p:nvPr/>
        </p:nvSpPr>
        <p:spPr>
          <a:xfrm>
            <a:off x="10665294" y="3804141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C59F86-E6D4-0F0F-723E-1A44E4D6ABE4}"/>
              </a:ext>
            </a:extLst>
          </p:cNvPr>
          <p:cNvSpPr>
            <a:spLocks noChangeAspect="1"/>
          </p:cNvSpPr>
          <p:nvPr/>
        </p:nvSpPr>
        <p:spPr>
          <a:xfrm>
            <a:off x="287620" y="4755619"/>
            <a:ext cx="1558358" cy="916469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ELASTIC SEARCH 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TUNING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4D90460-8BDB-F656-24CC-543DE1A7CC44}"/>
              </a:ext>
            </a:extLst>
          </p:cNvPr>
          <p:cNvSpPr>
            <a:spLocks noChangeAspect="1"/>
          </p:cNvSpPr>
          <p:nvPr/>
        </p:nvSpPr>
        <p:spPr>
          <a:xfrm>
            <a:off x="4088423" y="4751348"/>
            <a:ext cx="1590259" cy="920740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CRITICAL SEGMENTS POC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A34255-5BF4-1675-690A-6F8579BE247C}"/>
              </a:ext>
            </a:extLst>
          </p:cNvPr>
          <p:cNvSpPr>
            <a:spLocks noChangeAspect="1"/>
          </p:cNvSpPr>
          <p:nvPr/>
        </p:nvSpPr>
        <p:spPr>
          <a:xfrm>
            <a:off x="6127741" y="2109051"/>
            <a:ext cx="1583195" cy="916651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VECTOR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SEARCH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POC #1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986278F-65E4-70C2-18FF-3A4C1D55A029}"/>
              </a:ext>
            </a:extLst>
          </p:cNvPr>
          <p:cNvSpPr>
            <a:spLocks noChangeAspect="1"/>
          </p:cNvSpPr>
          <p:nvPr/>
        </p:nvSpPr>
        <p:spPr>
          <a:xfrm>
            <a:off x="2243039" y="2106110"/>
            <a:ext cx="1558358" cy="916469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ELASTIC SEARCH 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TUNING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DF026D-B0F9-549B-95FC-E708189798E0}"/>
              </a:ext>
            </a:extLst>
          </p:cNvPr>
          <p:cNvSpPr txBox="1">
            <a:spLocks/>
          </p:cNvSpPr>
          <p:nvPr/>
        </p:nvSpPr>
        <p:spPr>
          <a:xfrm>
            <a:off x="0" y="484831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Previous Attempts</a:t>
            </a:r>
          </a:p>
          <a:p>
            <a:pPr algn="ctr"/>
            <a:endParaRPr lang="en-US" cap="smal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FD55C7-F6C3-DAD5-1C9F-6502019C1340}"/>
              </a:ext>
            </a:extLst>
          </p:cNvPr>
          <p:cNvSpPr>
            <a:spLocks noChangeAspect="1"/>
          </p:cNvSpPr>
          <p:nvPr/>
        </p:nvSpPr>
        <p:spPr>
          <a:xfrm>
            <a:off x="10031512" y="2106018"/>
            <a:ext cx="1583195" cy="916651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VECTOR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SEARCH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POC #2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34FD05-26DC-6C0A-3495-590F25136FCB}"/>
              </a:ext>
            </a:extLst>
          </p:cNvPr>
          <p:cNvCxnSpPr>
            <a:cxnSpLocks/>
          </p:cNvCxnSpPr>
          <p:nvPr/>
        </p:nvCxnSpPr>
        <p:spPr>
          <a:xfrm>
            <a:off x="8724387" y="3934769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7D587B7-D646-BD4C-1E2D-ADB87C18CF0B}"/>
              </a:ext>
            </a:extLst>
          </p:cNvPr>
          <p:cNvSpPr>
            <a:spLocks noChangeAspect="1"/>
          </p:cNvSpPr>
          <p:nvPr/>
        </p:nvSpPr>
        <p:spPr>
          <a:xfrm>
            <a:off x="8014993" y="4731875"/>
            <a:ext cx="1480441" cy="916645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000" b="1" cap="all" spc="300">
                <a:solidFill>
                  <a:schemeClr val="bg1"/>
                </a:solidFill>
              </a:rPr>
              <a:t>MODEL </a:t>
            </a:r>
          </a:p>
          <a:p>
            <a:pPr algn="ctr"/>
            <a:r>
              <a:rPr lang="en-US" sz="1000" b="1" cap="all" spc="300">
                <a:solidFill>
                  <a:schemeClr val="bg1"/>
                </a:solidFill>
              </a:rPr>
              <a:t>Selection &amp; tuning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873C12-674D-57DB-8F53-D381BD126A1A}"/>
              </a:ext>
            </a:extLst>
          </p:cNvPr>
          <p:cNvSpPr/>
          <p:nvPr/>
        </p:nvSpPr>
        <p:spPr>
          <a:xfrm>
            <a:off x="6782178" y="3782588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9B9A3EE-6C66-C0A6-E488-5E02A5EEFBAE}"/>
              </a:ext>
            </a:extLst>
          </p:cNvPr>
          <p:cNvSpPr/>
          <p:nvPr/>
        </p:nvSpPr>
        <p:spPr>
          <a:xfrm>
            <a:off x="8578006" y="3797015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BCE20-23BA-6022-01D3-68F3DDF78148}"/>
              </a:ext>
            </a:extLst>
          </p:cNvPr>
          <p:cNvSpPr txBox="1"/>
          <p:nvPr/>
        </p:nvSpPr>
        <p:spPr>
          <a:xfrm>
            <a:off x="10259679" y="417595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04/2022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A71C698-EE93-C054-A412-AF8CB078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07" y="1810900"/>
            <a:ext cx="1583188" cy="1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C28C9AF-670E-FCFB-F74C-7CA2CBA91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7" y="4420124"/>
            <a:ext cx="1583188" cy="1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AC02-B144-3A2D-FDCE-671833D1F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406" y="4412353"/>
            <a:ext cx="1583188" cy="1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1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E7F255-44AA-C9D8-6B28-64EF6692107E}"/>
              </a:ext>
            </a:extLst>
          </p:cNvPr>
          <p:cNvCxnSpPr>
            <a:cxnSpLocks/>
          </p:cNvCxnSpPr>
          <p:nvPr/>
        </p:nvCxnSpPr>
        <p:spPr>
          <a:xfrm>
            <a:off x="6103088" y="407736"/>
            <a:ext cx="0" cy="6317776"/>
          </a:xfrm>
          <a:prstGeom prst="line">
            <a:avLst/>
          </a:prstGeom>
          <a:ln w="38100" cap="rnd">
            <a:solidFill>
              <a:srgbClr val="0E3053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6E98006-943A-CB90-57D1-A8A5676FA540}"/>
              </a:ext>
            </a:extLst>
          </p:cNvPr>
          <p:cNvSpPr/>
          <p:nvPr/>
        </p:nvSpPr>
        <p:spPr>
          <a:xfrm>
            <a:off x="3154722" y="2724719"/>
            <a:ext cx="5829114" cy="52322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600" cap="all" spc="300"/>
              <a:t>model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01F57C-1034-42AF-8D32-E12746F49C71}"/>
              </a:ext>
            </a:extLst>
          </p:cNvPr>
          <p:cNvSpPr/>
          <p:nvPr/>
        </p:nvSpPr>
        <p:spPr>
          <a:xfrm>
            <a:off x="4303348" y="5704580"/>
            <a:ext cx="3599480" cy="52322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600" cap="all" spc="300" dirty="0"/>
              <a:t>INDEX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70E63CC9-64AB-CDF7-80A9-1967B26E48D6}"/>
              </a:ext>
            </a:extLst>
          </p:cNvPr>
          <p:cNvSpPr/>
          <p:nvPr/>
        </p:nvSpPr>
        <p:spPr>
          <a:xfrm rot="5400000">
            <a:off x="3999386" y="2083985"/>
            <a:ext cx="714704" cy="461665"/>
          </a:xfrm>
          <a:prstGeom prst="rightArrow">
            <a:avLst/>
          </a:prstGeom>
          <a:solidFill>
            <a:srgbClr val="3E7F7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D4AEA-D6B2-8FF7-216A-6A4AF8CC924E}"/>
              </a:ext>
            </a:extLst>
          </p:cNvPr>
          <p:cNvSpPr/>
          <p:nvPr/>
        </p:nvSpPr>
        <p:spPr>
          <a:xfrm>
            <a:off x="6559630" y="1227053"/>
            <a:ext cx="2406830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 dirty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User query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F013228D-93B2-AAEC-F032-F4A1FCD2F479}"/>
              </a:ext>
            </a:extLst>
          </p:cNvPr>
          <p:cNvSpPr/>
          <p:nvPr/>
        </p:nvSpPr>
        <p:spPr>
          <a:xfrm rot="5400000">
            <a:off x="4000782" y="3448096"/>
            <a:ext cx="714704" cy="461665"/>
          </a:xfrm>
          <a:prstGeom prst="rightArrow">
            <a:avLst/>
          </a:prstGeom>
          <a:solidFill>
            <a:srgbClr val="3E7F7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B8E8FC-6321-F498-D4ED-B9ED877D9F7C}"/>
              </a:ext>
            </a:extLst>
          </p:cNvPr>
          <p:cNvSpPr/>
          <p:nvPr/>
        </p:nvSpPr>
        <p:spPr>
          <a:xfrm>
            <a:off x="3225890" y="1227053"/>
            <a:ext cx="2406830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DOCUMENT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AF66955C-08AE-1568-65B7-B37C7A707752}"/>
              </a:ext>
            </a:extLst>
          </p:cNvPr>
          <p:cNvSpPr/>
          <p:nvPr/>
        </p:nvSpPr>
        <p:spPr>
          <a:xfrm rot="5400000">
            <a:off x="7423068" y="2083984"/>
            <a:ext cx="714704" cy="461665"/>
          </a:xfrm>
          <a:prstGeom prst="rightArrow">
            <a:avLst/>
          </a:prstGeom>
          <a:solidFill>
            <a:srgbClr val="3E7F7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E93272F-01BA-EF0F-4196-86841CD71762}"/>
              </a:ext>
            </a:extLst>
          </p:cNvPr>
          <p:cNvSpPr/>
          <p:nvPr/>
        </p:nvSpPr>
        <p:spPr>
          <a:xfrm rot="5400000">
            <a:off x="7423068" y="3448096"/>
            <a:ext cx="714704" cy="461665"/>
          </a:xfrm>
          <a:prstGeom prst="rightArrow">
            <a:avLst/>
          </a:prstGeom>
          <a:solidFill>
            <a:srgbClr val="3E7F7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51FD36-AF99-328A-E168-411D0D0A3661}"/>
              </a:ext>
            </a:extLst>
          </p:cNvPr>
          <p:cNvSpPr/>
          <p:nvPr/>
        </p:nvSpPr>
        <p:spPr>
          <a:xfrm>
            <a:off x="6291703" y="4102881"/>
            <a:ext cx="2977429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 dirty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Query VECTOR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831B54-BD99-EA18-B392-5963558BDB9E}"/>
              </a:ext>
            </a:extLst>
          </p:cNvPr>
          <p:cNvSpPr/>
          <p:nvPr/>
        </p:nvSpPr>
        <p:spPr>
          <a:xfrm>
            <a:off x="3001830" y="4078260"/>
            <a:ext cx="2977429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DOC VECTOR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7298F251-E97A-769F-05D0-B363FF25FA19}"/>
              </a:ext>
            </a:extLst>
          </p:cNvPr>
          <p:cNvSpPr/>
          <p:nvPr/>
        </p:nvSpPr>
        <p:spPr>
          <a:xfrm rot="5400000">
            <a:off x="4462447" y="4953728"/>
            <a:ext cx="714704" cy="461665"/>
          </a:xfrm>
          <a:prstGeom prst="rightArrow">
            <a:avLst/>
          </a:prstGeom>
          <a:solidFill>
            <a:srgbClr val="3E7F7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CB362FE5-70A9-8170-914D-69514CA341E9}"/>
              </a:ext>
            </a:extLst>
          </p:cNvPr>
          <p:cNvSpPr/>
          <p:nvPr/>
        </p:nvSpPr>
        <p:spPr>
          <a:xfrm rot="5400000">
            <a:off x="6854352" y="4973507"/>
            <a:ext cx="714704" cy="461665"/>
          </a:xfrm>
          <a:prstGeom prst="rightArrow">
            <a:avLst/>
          </a:prstGeom>
          <a:solidFill>
            <a:srgbClr val="3E7F7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4C011B-9539-7F8E-4E73-4895D0DB9E63}"/>
              </a:ext>
            </a:extLst>
          </p:cNvPr>
          <p:cNvSpPr txBox="1"/>
          <p:nvPr/>
        </p:nvSpPr>
        <p:spPr>
          <a:xfrm>
            <a:off x="6559630" y="596307"/>
            <a:ext cx="2406830" cy="4922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lnSpc>
                <a:spcPct val="85000"/>
              </a:lnSpc>
              <a:spcBef>
                <a:spcPct val="0"/>
              </a:spcBef>
              <a:buNone/>
              <a:defRPr sz="4800" cap="small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u="sng"/>
              <a:t>Searching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024FB-7C1C-E168-0D41-0ECE08D20884}"/>
              </a:ext>
            </a:extLst>
          </p:cNvPr>
          <p:cNvSpPr txBox="1"/>
          <p:nvPr/>
        </p:nvSpPr>
        <p:spPr>
          <a:xfrm>
            <a:off x="3202540" y="574778"/>
            <a:ext cx="2406825" cy="4585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lnSpc>
                <a:spcPct val="85000"/>
              </a:lnSpc>
              <a:spcBef>
                <a:spcPct val="0"/>
              </a:spcBef>
              <a:buNone/>
              <a:defRPr sz="2800" i="1" cap="small"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/>
              <a:t>Ingesting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5AB161-EA6B-FD90-E9D1-3C765ED968B0}"/>
              </a:ext>
            </a:extLst>
          </p:cNvPr>
          <p:cNvSpPr txBox="1"/>
          <p:nvPr/>
        </p:nvSpPr>
        <p:spPr>
          <a:xfrm>
            <a:off x="458583" y="4076024"/>
            <a:ext cx="240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Index the vector and document metadata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7D9082-AED0-FF91-DA28-927ED5A9F73E}"/>
              </a:ext>
            </a:extLst>
          </p:cNvPr>
          <p:cNvSpPr txBox="1"/>
          <p:nvPr/>
        </p:nvSpPr>
        <p:spPr>
          <a:xfrm>
            <a:off x="9457746" y="4090135"/>
            <a:ext cx="2337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Search the index for the nearest vectors</a:t>
            </a:r>
          </a:p>
        </p:txBody>
      </p:sp>
    </p:spTree>
    <p:extLst>
      <p:ext uri="{BB962C8B-B14F-4D97-AF65-F5344CB8AC3E}">
        <p14:creationId xmlns:p14="http://schemas.microsoft.com/office/powerpoint/2010/main" val="7584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8BEF69DB-F02B-A087-0A27-E9E966367EA1}"/>
              </a:ext>
            </a:extLst>
          </p:cNvPr>
          <p:cNvSpPr/>
          <p:nvPr/>
        </p:nvSpPr>
        <p:spPr>
          <a:xfrm>
            <a:off x="4451020" y="1155428"/>
            <a:ext cx="3205875" cy="4431983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600" cap="all" spc="300"/>
          </a:p>
          <a:p>
            <a:pPr algn="ctr"/>
            <a:r>
              <a:rPr lang="en-US" sz="1600" cap="all" spc="300"/>
              <a:t>Classification</a:t>
            </a:r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400" cap="all" spc="3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8CE04E-2630-4BEB-5D5C-381508D1743A}"/>
              </a:ext>
            </a:extLst>
          </p:cNvPr>
          <p:cNvSpPr/>
          <p:nvPr/>
        </p:nvSpPr>
        <p:spPr>
          <a:xfrm>
            <a:off x="8759751" y="2201851"/>
            <a:ext cx="2279093" cy="138499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2400" cap="all" dirty="0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  <a:p>
            <a:pPr algn="ctr"/>
            <a:r>
              <a:rPr lang="en-US" sz="2400" cap="all" dirty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Bm25</a:t>
            </a:r>
          </a:p>
          <a:p>
            <a:pPr algn="ctr"/>
            <a:endParaRPr lang="en-US" sz="2400" cap="all" dirty="0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0AF1DA-0B33-66BA-A7E9-4BC6E01188B1}"/>
              </a:ext>
            </a:extLst>
          </p:cNvPr>
          <p:cNvSpPr/>
          <p:nvPr/>
        </p:nvSpPr>
        <p:spPr>
          <a:xfrm>
            <a:off x="8768687" y="4501039"/>
            <a:ext cx="2279093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vector</a:t>
            </a:r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6A598FFB-7E3C-ED87-BA34-36D5468CEED7}"/>
              </a:ext>
            </a:extLst>
          </p:cNvPr>
          <p:cNvSpPr/>
          <p:nvPr/>
        </p:nvSpPr>
        <p:spPr>
          <a:xfrm>
            <a:off x="2926758" y="3195533"/>
            <a:ext cx="714704" cy="461665"/>
          </a:xfrm>
          <a:prstGeom prst="rightArrow">
            <a:avLst/>
          </a:prstGeom>
          <a:solidFill>
            <a:srgbClr val="3E7F7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A2BBA7-55A9-B86F-8DA5-70604349350A}"/>
              </a:ext>
            </a:extLst>
          </p:cNvPr>
          <p:cNvSpPr/>
          <p:nvPr/>
        </p:nvSpPr>
        <p:spPr>
          <a:xfrm>
            <a:off x="676877" y="3094573"/>
            <a:ext cx="2406830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User query</a:t>
            </a: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3862911C-CF61-2FAC-AC13-D3D17C6F31E0}"/>
              </a:ext>
            </a:extLst>
          </p:cNvPr>
          <p:cNvSpPr/>
          <p:nvPr/>
        </p:nvSpPr>
        <p:spPr>
          <a:xfrm>
            <a:off x="7308488" y="2179867"/>
            <a:ext cx="1266141" cy="461665"/>
          </a:xfrm>
          <a:prstGeom prst="rightArrow">
            <a:avLst/>
          </a:prstGeom>
          <a:solidFill>
            <a:srgbClr val="3E7F7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EE5652E0-7164-8756-FC5F-E41B1E23F4F7}"/>
              </a:ext>
            </a:extLst>
          </p:cNvPr>
          <p:cNvSpPr/>
          <p:nvPr/>
        </p:nvSpPr>
        <p:spPr>
          <a:xfrm>
            <a:off x="7308488" y="3105425"/>
            <a:ext cx="1266141" cy="461665"/>
          </a:xfrm>
          <a:prstGeom prst="rightArrow">
            <a:avLst/>
          </a:prstGeom>
          <a:solidFill>
            <a:srgbClr val="3E7F7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FC670AFE-A2E7-E09C-22B9-6AFD79162968}"/>
              </a:ext>
            </a:extLst>
          </p:cNvPr>
          <p:cNvSpPr/>
          <p:nvPr/>
        </p:nvSpPr>
        <p:spPr>
          <a:xfrm>
            <a:off x="7308488" y="4610788"/>
            <a:ext cx="1266141" cy="461665"/>
          </a:xfrm>
          <a:prstGeom prst="rightArrow">
            <a:avLst/>
          </a:prstGeom>
          <a:solidFill>
            <a:srgbClr val="3E7F7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C7F30E-4BB3-1982-1DD0-90FD53ECFA6F}"/>
              </a:ext>
            </a:extLst>
          </p:cNvPr>
          <p:cNvSpPr/>
          <p:nvPr/>
        </p:nvSpPr>
        <p:spPr>
          <a:xfrm>
            <a:off x="4680977" y="4485554"/>
            <a:ext cx="2738615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complex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5896CB0-9B29-44F8-6788-7D53C4AAAB1E}"/>
              </a:ext>
            </a:extLst>
          </p:cNvPr>
          <p:cNvSpPr/>
          <p:nvPr/>
        </p:nvSpPr>
        <p:spPr>
          <a:xfrm>
            <a:off x="4680978" y="3002392"/>
            <a:ext cx="2738615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specific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682043E-A502-2C2F-647E-CC224F5CC01D}"/>
              </a:ext>
            </a:extLst>
          </p:cNvPr>
          <p:cNvSpPr/>
          <p:nvPr/>
        </p:nvSpPr>
        <p:spPr>
          <a:xfrm>
            <a:off x="4680979" y="2078909"/>
            <a:ext cx="2738615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simple</a:t>
            </a:r>
          </a:p>
        </p:txBody>
      </p:sp>
    </p:spTree>
    <p:extLst>
      <p:ext uri="{BB962C8B-B14F-4D97-AF65-F5344CB8AC3E}">
        <p14:creationId xmlns:p14="http://schemas.microsoft.com/office/powerpoint/2010/main" val="25489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pie chart&#10;&#10;Description automatically generated">
            <a:extLst>
              <a:ext uri="{FF2B5EF4-FFF2-40B4-BE49-F238E27FC236}">
                <a16:creationId xmlns:a16="http://schemas.microsoft.com/office/drawing/2014/main" id="{DF4BE4D1-3C57-4B54-A07B-642E1479D0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4297" r="7353" b="18756"/>
          <a:stretch/>
        </p:blipFill>
        <p:spPr>
          <a:xfrm>
            <a:off x="533400" y="1497046"/>
            <a:ext cx="5029200" cy="450536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14C4F0-09AA-4070-8BD8-6322C939D5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93" t="20840" r="4939" b="10278"/>
          <a:stretch/>
        </p:blipFill>
        <p:spPr>
          <a:xfrm>
            <a:off x="5666678" y="2362200"/>
            <a:ext cx="6296722" cy="33528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71BA0CD-BCFA-D278-F700-852E2E1352A7}"/>
              </a:ext>
            </a:extLst>
          </p:cNvPr>
          <p:cNvSpPr txBox="1">
            <a:spLocks/>
          </p:cNvSpPr>
          <p:nvPr/>
        </p:nvSpPr>
        <p:spPr>
          <a:xfrm>
            <a:off x="0" y="484831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Vector Search POC #1 Results</a:t>
            </a:r>
          </a:p>
          <a:p>
            <a:pPr algn="ctr"/>
            <a:endParaRPr lang="en-US" cap="small"/>
          </a:p>
        </p:txBody>
      </p:sp>
    </p:spTree>
    <p:extLst>
      <p:ext uri="{BB962C8B-B14F-4D97-AF65-F5344CB8AC3E}">
        <p14:creationId xmlns:p14="http://schemas.microsoft.com/office/powerpoint/2010/main" val="10627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E9AC0D0-09B3-4E56-7FF7-52E8E7C4E3CE}"/>
              </a:ext>
            </a:extLst>
          </p:cNvPr>
          <p:cNvCxnSpPr>
            <a:cxnSpLocks/>
          </p:cNvCxnSpPr>
          <p:nvPr/>
        </p:nvCxnSpPr>
        <p:spPr>
          <a:xfrm>
            <a:off x="6920702" y="2979601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1801B0D-0CB4-F2A3-5DC0-9089D80F18F1}"/>
              </a:ext>
            </a:extLst>
          </p:cNvPr>
          <p:cNvCxnSpPr>
            <a:cxnSpLocks/>
          </p:cNvCxnSpPr>
          <p:nvPr/>
        </p:nvCxnSpPr>
        <p:spPr>
          <a:xfrm>
            <a:off x="3016930" y="2951416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BBE9E43-A836-4482-B98B-3E2EDDE6EC25}"/>
              </a:ext>
            </a:extLst>
          </p:cNvPr>
          <p:cNvCxnSpPr>
            <a:cxnSpLocks/>
          </p:cNvCxnSpPr>
          <p:nvPr/>
        </p:nvCxnSpPr>
        <p:spPr>
          <a:xfrm>
            <a:off x="10802454" y="2922954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B805B2A-4794-F9FF-03CE-3F42EBA7167C}"/>
              </a:ext>
            </a:extLst>
          </p:cNvPr>
          <p:cNvCxnSpPr>
            <a:cxnSpLocks/>
          </p:cNvCxnSpPr>
          <p:nvPr/>
        </p:nvCxnSpPr>
        <p:spPr>
          <a:xfrm>
            <a:off x="4883552" y="3941301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AEAD1D-FBAC-DBC5-B9CD-F8CBAD67D9A6}"/>
              </a:ext>
            </a:extLst>
          </p:cNvPr>
          <p:cNvCxnSpPr>
            <a:cxnSpLocks/>
          </p:cNvCxnSpPr>
          <p:nvPr/>
        </p:nvCxnSpPr>
        <p:spPr>
          <a:xfrm>
            <a:off x="1066799" y="3941301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835AD7-A692-6551-A703-C709FD17B3D2}"/>
              </a:ext>
            </a:extLst>
          </p:cNvPr>
          <p:cNvCxnSpPr>
            <a:cxnSpLocks/>
          </p:cNvCxnSpPr>
          <p:nvPr/>
        </p:nvCxnSpPr>
        <p:spPr>
          <a:xfrm>
            <a:off x="0" y="3934769"/>
            <a:ext cx="12192000" cy="0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FC8EA90-E127-3FA6-C3CD-8276A3B16316}"/>
              </a:ext>
            </a:extLst>
          </p:cNvPr>
          <p:cNvSpPr txBox="1"/>
          <p:nvPr/>
        </p:nvSpPr>
        <p:spPr>
          <a:xfrm>
            <a:off x="785812" y="5093686"/>
            <a:ext cx="2238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ELASTICSEARCH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TUNING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A5F259-FBAE-4FB6-4EBA-9A97146E4AC7}"/>
              </a:ext>
            </a:extLst>
          </p:cNvPr>
          <p:cNvSpPr txBox="1"/>
          <p:nvPr/>
        </p:nvSpPr>
        <p:spPr>
          <a:xfrm>
            <a:off x="550810" y="3436151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11/2019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C177AF-0562-675C-21B9-760D6FA28B24}"/>
              </a:ext>
            </a:extLst>
          </p:cNvPr>
          <p:cNvSpPr txBox="1"/>
          <p:nvPr/>
        </p:nvSpPr>
        <p:spPr>
          <a:xfrm>
            <a:off x="2490458" y="414667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10/2020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AE7234-2422-BBB4-E4BE-9D84BC63A366}"/>
              </a:ext>
            </a:extLst>
          </p:cNvPr>
          <p:cNvSpPr txBox="1"/>
          <p:nvPr/>
        </p:nvSpPr>
        <p:spPr>
          <a:xfrm>
            <a:off x="4374438" y="343615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01/2021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B27274-917D-0D9C-986F-40870CB3E70D}"/>
              </a:ext>
            </a:extLst>
          </p:cNvPr>
          <p:cNvSpPr txBox="1"/>
          <p:nvPr/>
        </p:nvSpPr>
        <p:spPr>
          <a:xfrm>
            <a:off x="3404238" y="5074200"/>
            <a:ext cx="2238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VECTOR SEARCH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POC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3624D1-6040-3C02-D963-50526AFE7D8F}"/>
              </a:ext>
            </a:extLst>
          </p:cNvPr>
          <p:cNvSpPr txBox="1"/>
          <p:nvPr/>
        </p:nvSpPr>
        <p:spPr>
          <a:xfrm>
            <a:off x="8215273" y="342526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07/2021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06B155-36CB-20B9-99B2-E1B59E01F454}"/>
              </a:ext>
            </a:extLst>
          </p:cNvPr>
          <p:cNvSpPr txBox="1"/>
          <p:nvPr/>
        </p:nvSpPr>
        <p:spPr>
          <a:xfrm>
            <a:off x="6418845" y="415847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10/2021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E19B091-77DF-D66B-0575-ED164B7BEEBD}"/>
              </a:ext>
            </a:extLst>
          </p:cNvPr>
          <p:cNvSpPr/>
          <p:nvPr/>
        </p:nvSpPr>
        <p:spPr>
          <a:xfrm>
            <a:off x="4741209" y="3809917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F4EC92-E75D-2964-CD3A-0F83BD31F469}"/>
              </a:ext>
            </a:extLst>
          </p:cNvPr>
          <p:cNvSpPr/>
          <p:nvPr/>
        </p:nvSpPr>
        <p:spPr>
          <a:xfrm>
            <a:off x="2877725" y="3797015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14A333D-4DE4-5EE4-98D9-A8FFA5A715AD}"/>
              </a:ext>
            </a:extLst>
          </p:cNvPr>
          <p:cNvSpPr/>
          <p:nvPr/>
        </p:nvSpPr>
        <p:spPr>
          <a:xfrm>
            <a:off x="920628" y="3822808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2A3E136-D077-22FC-F9CB-F74EB3987D51}"/>
              </a:ext>
            </a:extLst>
          </p:cNvPr>
          <p:cNvSpPr/>
          <p:nvPr/>
        </p:nvSpPr>
        <p:spPr>
          <a:xfrm>
            <a:off x="10665294" y="3804141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C59F86-E6D4-0F0F-723E-1A44E4D6ABE4}"/>
              </a:ext>
            </a:extLst>
          </p:cNvPr>
          <p:cNvSpPr>
            <a:spLocks noChangeAspect="1"/>
          </p:cNvSpPr>
          <p:nvPr/>
        </p:nvSpPr>
        <p:spPr>
          <a:xfrm>
            <a:off x="287620" y="4755619"/>
            <a:ext cx="1558358" cy="916469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ELASTIC SEARCH 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TUNING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4D90460-8BDB-F656-24CC-543DE1A7CC44}"/>
              </a:ext>
            </a:extLst>
          </p:cNvPr>
          <p:cNvSpPr>
            <a:spLocks noChangeAspect="1"/>
          </p:cNvSpPr>
          <p:nvPr/>
        </p:nvSpPr>
        <p:spPr>
          <a:xfrm>
            <a:off x="4088423" y="4751348"/>
            <a:ext cx="1590259" cy="920740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CRITICAL SEGMENTS POC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A34255-5BF4-1675-690A-6F8579BE247C}"/>
              </a:ext>
            </a:extLst>
          </p:cNvPr>
          <p:cNvSpPr>
            <a:spLocks noChangeAspect="1"/>
          </p:cNvSpPr>
          <p:nvPr/>
        </p:nvSpPr>
        <p:spPr>
          <a:xfrm>
            <a:off x="6127741" y="2109051"/>
            <a:ext cx="1583195" cy="916651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VECTOR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SEARCH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POC #1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986278F-65E4-70C2-18FF-3A4C1D55A029}"/>
              </a:ext>
            </a:extLst>
          </p:cNvPr>
          <p:cNvSpPr>
            <a:spLocks noChangeAspect="1"/>
          </p:cNvSpPr>
          <p:nvPr/>
        </p:nvSpPr>
        <p:spPr>
          <a:xfrm>
            <a:off x="2243039" y="2106110"/>
            <a:ext cx="1558358" cy="916469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ELASTIC SEARCH 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TUNING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DF026D-B0F9-549B-95FC-E708189798E0}"/>
              </a:ext>
            </a:extLst>
          </p:cNvPr>
          <p:cNvSpPr txBox="1">
            <a:spLocks/>
          </p:cNvSpPr>
          <p:nvPr/>
        </p:nvSpPr>
        <p:spPr>
          <a:xfrm>
            <a:off x="0" y="484831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Previous Attempts</a:t>
            </a:r>
          </a:p>
          <a:p>
            <a:pPr algn="ctr"/>
            <a:endParaRPr lang="en-US" cap="smal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FD55C7-F6C3-DAD5-1C9F-6502019C1340}"/>
              </a:ext>
            </a:extLst>
          </p:cNvPr>
          <p:cNvSpPr>
            <a:spLocks noChangeAspect="1"/>
          </p:cNvSpPr>
          <p:nvPr/>
        </p:nvSpPr>
        <p:spPr>
          <a:xfrm>
            <a:off x="10031512" y="2106018"/>
            <a:ext cx="1583195" cy="916651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VECTOR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SEARCH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POC #2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34FD05-26DC-6C0A-3495-590F25136FCB}"/>
              </a:ext>
            </a:extLst>
          </p:cNvPr>
          <p:cNvCxnSpPr>
            <a:cxnSpLocks/>
          </p:cNvCxnSpPr>
          <p:nvPr/>
        </p:nvCxnSpPr>
        <p:spPr>
          <a:xfrm>
            <a:off x="8715761" y="3934769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7D587B7-D646-BD4C-1E2D-ADB87C18CF0B}"/>
              </a:ext>
            </a:extLst>
          </p:cNvPr>
          <p:cNvSpPr>
            <a:spLocks noChangeAspect="1"/>
          </p:cNvSpPr>
          <p:nvPr/>
        </p:nvSpPr>
        <p:spPr>
          <a:xfrm>
            <a:off x="7984165" y="4787562"/>
            <a:ext cx="1480441" cy="916645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000" b="1" cap="all" spc="300">
                <a:solidFill>
                  <a:schemeClr val="bg1"/>
                </a:solidFill>
              </a:rPr>
              <a:t>MODEL </a:t>
            </a:r>
          </a:p>
          <a:p>
            <a:pPr algn="ctr"/>
            <a:r>
              <a:rPr lang="en-US" sz="1000" b="1" cap="all" spc="300">
                <a:solidFill>
                  <a:schemeClr val="bg1"/>
                </a:solidFill>
              </a:rPr>
              <a:t>Selection &amp; tuning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873C12-674D-57DB-8F53-D381BD126A1A}"/>
              </a:ext>
            </a:extLst>
          </p:cNvPr>
          <p:cNvSpPr/>
          <p:nvPr/>
        </p:nvSpPr>
        <p:spPr>
          <a:xfrm>
            <a:off x="6782178" y="3782588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9B9A3EE-6C66-C0A6-E488-5E02A5EEFBAE}"/>
              </a:ext>
            </a:extLst>
          </p:cNvPr>
          <p:cNvSpPr/>
          <p:nvPr/>
        </p:nvSpPr>
        <p:spPr>
          <a:xfrm>
            <a:off x="8578006" y="3797015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BCE20-23BA-6022-01D3-68F3DDF78148}"/>
              </a:ext>
            </a:extLst>
          </p:cNvPr>
          <p:cNvSpPr txBox="1"/>
          <p:nvPr/>
        </p:nvSpPr>
        <p:spPr>
          <a:xfrm>
            <a:off x="10259679" y="417595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04/2022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A71C698-EE93-C054-A412-AF8CB078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07" y="1810900"/>
            <a:ext cx="1583188" cy="1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C28C9AF-670E-FCFB-F74C-7CA2CBA91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7" y="4420124"/>
            <a:ext cx="1583188" cy="1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AC02-B144-3A2D-FDCE-671833D1F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406" y="4412353"/>
            <a:ext cx="1583188" cy="1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9C3930-1FF8-E306-B9C7-7C1618AA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86" y="1939673"/>
            <a:ext cx="1541194" cy="133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41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918961" y="6440154"/>
            <a:ext cx="435407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Source: Medscape EM Physician Compensation Report 2017</a:t>
            </a:r>
            <a:endParaRPr lang="en-US" sz="1200" b="0" i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3AAB29C-6E60-4B9D-95A4-869A2200B77B}"/>
              </a:ext>
            </a:extLst>
          </p:cNvPr>
          <p:cNvSpPr/>
          <p:nvPr/>
        </p:nvSpPr>
        <p:spPr>
          <a:xfrm rot="5400000">
            <a:off x="-2321597" y="2321598"/>
            <a:ext cx="6858000" cy="2214804"/>
          </a:xfrm>
          <a:custGeom>
            <a:avLst/>
            <a:gdLst>
              <a:gd name="connsiteX0" fmla="*/ 0 w 12192000"/>
              <a:gd name="connsiteY0" fmla="*/ 0 h 4005064"/>
              <a:gd name="connsiteX1" fmla="*/ 12192000 w 12192000"/>
              <a:gd name="connsiteY1" fmla="*/ 0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1731818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1762509 w 12192000"/>
              <a:gd name="connsiteY1" fmla="*/ 3172691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  <a:gd name="connsiteX0" fmla="*/ 0 w 12192000"/>
              <a:gd name="connsiteY0" fmla="*/ 0 h 4005064"/>
              <a:gd name="connsiteX1" fmla="*/ 12192000 w 12192000"/>
              <a:gd name="connsiteY1" fmla="*/ 2729346 h 4005064"/>
              <a:gd name="connsiteX2" fmla="*/ 12192000 w 12192000"/>
              <a:gd name="connsiteY2" fmla="*/ 4005064 h 4005064"/>
              <a:gd name="connsiteX3" fmla="*/ 0 w 12192000"/>
              <a:gd name="connsiteY3" fmla="*/ 4005064 h 4005064"/>
              <a:gd name="connsiteX4" fmla="*/ 0 w 12192000"/>
              <a:gd name="connsiteY4" fmla="*/ 0 h 400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005064">
                <a:moveTo>
                  <a:pt x="0" y="0"/>
                </a:moveTo>
                <a:lnTo>
                  <a:pt x="12192000" y="2729346"/>
                </a:lnTo>
                <a:lnTo>
                  <a:pt x="12192000" y="4005064"/>
                </a:lnTo>
                <a:lnTo>
                  <a:pt x="0" y="400506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E7F7B"/>
              </a:gs>
              <a:gs pos="46000">
                <a:srgbClr val="50A39F"/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6AE4BA-5512-C488-5D01-DC1C857B075E}"/>
              </a:ext>
            </a:extLst>
          </p:cNvPr>
          <p:cNvSpPr txBox="1"/>
          <p:nvPr/>
        </p:nvSpPr>
        <p:spPr>
          <a:xfrm>
            <a:off x="4061460" y="2064329"/>
            <a:ext cx="50901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cap="small">
              <a:solidFill>
                <a:srgbClr val="093153"/>
              </a:solidFill>
              <a:ea typeface="Meiryo" panose="020B060403050404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cap="small">
                <a:solidFill>
                  <a:srgbClr val="093153"/>
                </a:solidFill>
                <a:ea typeface="Meiryo" panose="020B0604030504040204" pitchFamily="34" charset="-128"/>
              </a:rPr>
              <a:t>Search Ecosystem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cap="small">
                <a:solidFill>
                  <a:srgbClr val="093153"/>
                </a:solidFill>
                <a:ea typeface="Meiryo" panose="020B0604030504040204" pitchFamily="34" charset="-128"/>
              </a:rPr>
              <a:t>Problem Statement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cap="small">
                <a:solidFill>
                  <a:srgbClr val="093153"/>
                </a:solidFill>
                <a:ea typeface="Meiryo" panose="020B0604030504040204" pitchFamily="34" charset="-128"/>
              </a:rPr>
              <a:t>Previous Failures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cap="small">
                <a:solidFill>
                  <a:srgbClr val="093153"/>
                </a:solidFill>
                <a:ea typeface="Meiryo" panose="020B0604030504040204" pitchFamily="34" charset="-128"/>
              </a:rPr>
              <a:t>Chosen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cap="small">
                <a:solidFill>
                  <a:srgbClr val="093153"/>
                </a:solidFill>
                <a:ea typeface="Meiryo" panose="020B0604030504040204" pitchFamily="34" charset="-128"/>
              </a:rPr>
              <a:t>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cap="small">
                <a:solidFill>
                  <a:srgbClr val="093153"/>
                </a:solidFill>
                <a:ea typeface="Meiryo" panose="020B0604030504040204" pitchFamily="34" charset="-128"/>
              </a:rPr>
              <a:t>Next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EE24D7-54D5-06A1-6A59-D4E214723438}"/>
              </a:ext>
            </a:extLst>
          </p:cNvPr>
          <p:cNvSpPr txBox="1"/>
          <p:nvPr/>
        </p:nvSpPr>
        <p:spPr>
          <a:xfrm>
            <a:off x="3040380" y="956333"/>
            <a:ext cx="61112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cap="small">
                <a:solidFill>
                  <a:srgbClr val="093153"/>
                </a:solidFill>
                <a:latin typeface="+mj-lt"/>
                <a:ea typeface="Meiryo" panose="020B0604030504040204" pitchFamily="34" charset="-128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5457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979253A-D812-A3E9-21D2-7E0F51B3499C}"/>
              </a:ext>
            </a:extLst>
          </p:cNvPr>
          <p:cNvSpPr txBox="1">
            <a:spLocks/>
          </p:cNvSpPr>
          <p:nvPr/>
        </p:nvSpPr>
        <p:spPr>
          <a:xfrm>
            <a:off x="0" y="484831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Model Selection &amp; Tuning</a:t>
            </a:r>
          </a:p>
          <a:p>
            <a:pPr algn="ctr"/>
            <a:endParaRPr lang="en-US" cap="small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8626929B-216B-F9F7-D15D-996107A05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64513"/>
              </p:ext>
            </p:extLst>
          </p:nvPr>
        </p:nvGraphicFramePr>
        <p:xfrm>
          <a:off x="793630" y="1871979"/>
          <a:ext cx="10670876" cy="4224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5438">
                  <a:extLst>
                    <a:ext uri="{9D8B030D-6E8A-4147-A177-3AD203B41FA5}">
                      <a16:colId xmlns:a16="http://schemas.microsoft.com/office/drawing/2014/main" val="4151785763"/>
                    </a:ext>
                  </a:extLst>
                </a:gridCol>
                <a:gridCol w="5335438">
                  <a:extLst>
                    <a:ext uri="{9D8B030D-6E8A-4147-A177-3AD203B41FA5}">
                      <a16:colId xmlns:a16="http://schemas.microsoft.com/office/drawing/2014/main" val="1844202076"/>
                    </a:ext>
                  </a:extLst>
                </a:gridCol>
              </a:tblGrid>
              <a:tr h="496175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ATTEMPT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OUTCOME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984148"/>
                  </a:ext>
                </a:extLst>
              </a:tr>
              <a:tr h="1957513">
                <a:tc>
                  <a:txBody>
                    <a:bodyPr/>
                    <a:lstStyle/>
                    <a:p>
                      <a:endParaRPr lang="en-US">
                        <a:latin typeface="Helvetica" pitchFamily="2" charset="0"/>
                      </a:endParaRPr>
                    </a:p>
                    <a:p>
                      <a:r>
                        <a:rPr lang="en-US">
                          <a:latin typeface="Helvetica" pitchFamily="2" charset="0"/>
                        </a:rPr>
                        <a:t>Find a pretrained model to help us:</a:t>
                      </a:r>
                    </a:p>
                    <a:p>
                      <a:endParaRPr lang="en-US">
                        <a:latin typeface="Helvetica" pitchFamily="2" charset="0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  <a:latin typeface="Helvetica" pitchFamily="2" charset="0"/>
                        </a:rPr>
                        <a:t>SnomedBERT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  <a:latin typeface="Helvetica" pitchFamily="2" charset="0"/>
                        </a:rPr>
                        <a:t>BioBERT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Helvetica" pitchFamily="2" charset="0"/>
                        </a:rPr>
                        <a:t>PubMedBERT</a:t>
                      </a:r>
                      <a:endParaRPr lang="en-US">
                        <a:effectLst/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Word embeddings, not sentence embeddings</a:t>
                      </a:r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807566"/>
                  </a:ext>
                </a:extLst>
              </a:tr>
              <a:tr h="856412">
                <a:tc>
                  <a:txBody>
                    <a:bodyPr/>
                    <a:lstStyle/>
                    <a:p>
                      <a:r>
                        <a:rPr lang="en-US">
                          <a:latin typeface="Helvetica" pitchFamily="2" charset="0"/>
                        </a:rPr>
                        <a:t>Use these models with a sentence transformer class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These models were not fine-tuned for sentence similarity, made the output worse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844870"/>
                  </a:ext>
                </a:extLst>
              </a:tr>
              <a:tr h="856412">
                <a:tc>
                  <a:txBody>
                    <a:bodyPr/>
                    <a:lstStyle/>
                    <a:p>
                      <a:r>
                        <a:rPr lang="en-US">
                          <a:latin typeface="Helvetica" pitchFamily="2" charset="0"/>
                        </a:rPr>
                        <a:t>Add our vocabulary to the pretrained models (using exBERT architecture)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Couldn’t get this to work, made the output worse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322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33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E9AC0D0-09B3-4E56-7FF7-52E8E7C4E3CE}"/>
              </a:ext>
            </a:extLst>
          </p:cNvPr>
          <p:cNvCxnSpPr>
            <a:cxnSpLocks/>
          </p:cNvCxnSpPr>
          <p:nvPr/>
        </p:nvCxnSpPr>
        <p:spPr>
          <a:xfrm>
            <a:off x="6920702" y="2979601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1801B0D-0CB4-F2A3-5DC0-9089D80F18F1}"/>
              </a:ext>
            </a:extLst>
          </p:cNvPr>
          <p:cNvCxnSpPr>
            <a:cxnSpLocks/>
          </p:cNvCxnSpPr>
          <p:nvPr/>
        </p:nvCxnSpPr>
        <p:spPr>
          <a:xfrm>
            <a:off x="3016930" y="2951416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BBE9E43-A836-4482-B98B-3E2EDDE6EC25}"/>
              </a:ext>
            </a:extLst>
          </p:cNvPr>
          <p:cNvCxnSpPr>
            <a:cxnSpLocks/>
          </p:cNvCxnSpPr>
          <p:nvPr/>
        </p:nvCxnSpPr>
        <p:spPr>
          <a:xfrm>
            <a:off x="10802454" y="2922954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B805B2A-4794-F9FF-03CE-3F42EBA7167C}"/>
              </a:ext>
            </a:extLst>
          </p:cNvPr>
          <p:cNvCxnSpPr>
            <a:cxnSpLocks/>
          </p:cNvCxnSpPr>
          <p:nvPr/>
        </p:nvCxnSpPr>
        <p:spPr>
          <a:xfrm>
            <a:off x="4883552" y="3941301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AEAD1D-FBAC-DBC5-B9CD-F8CBAD67D9A6}"/>
              </a:ext>
            </a:extLst>
          </p:cNvPr>
          <p:cNvCxnSpPr>
            <a:cxnSpLocks/>
          </p:cNvCxnSpPr>
          <p:nvPr/>
        </p:nvCxnSpPr>
        <p:spPr>
          <a:xfrm>
            <a:off x="1066799" y="3941301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835AD7-A692-6551-A703-C709FD17B3D2}"/>
              </a:ext>
            </a:extLst>
          </p:cNvPr>
          <p:cNvCxnSpPr>
            <a:cxnSpLocks/>
          </p:cNvCxnSpPr>
          <p:nvPr/>
        </p:nvCxnSpPr>
        <p:spPr>
          <a:xfrm>
            <a:off x="0" y="3934769"/>
            <a:ext cx="12192000" cy="0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FC8EA90-E127-3FA6-C3CD-8276A3B16316}"/>
              </a:ext>
            </a:extLst>
          </p:cNvPr>
          <p:cNvSpPr txBox="1"/>
          <p:nvPr/>
        </p:nvSpPr>
        <p:spPr>
          <a:xfrm>
            <a:off x="785812" y="5093686"/>
            <a:ext cx="2238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ELASTICSEARCH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TUNING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A5F259-FBAE-4FB6-4EBA-9A97146E4AC7}"/>
              </a:ext>
            </a:extLst>
          </p:cNvPr>
          <p:cNvSpPr txBox="1"/>
          <p:nvPr/>
        </p:nvSpPr>
        <p:spPr>
          <a:xfrm>
            <a:off x="550810" y="3436151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11/2019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C177AF-0562-675C-21B9-760D6FA28B24}"/>
              </a:ext>
            </a:extLst>
          </p:cNvPr>
          <p:cNvSpPr txBox="1"/>
          <p:nvPr/>
        </p:nvSpPr>
        <p:spPr>
          <a:xfrm>
            <a:off x="2490458" y="414667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10/2020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AE7234-2422-BBB4-E4BE-9D84BC63A366}"/>
              </a:ext>
            </a:extLst>
          </p:cNvPr>
          <p:cNvSpPr txBox="1"/>
          <p:nvPr/>
        </p:nvSpPr>
        <p:spPr>
          <a:xfrm>
            <a:off x="4374438" y="343615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01/2021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B27274-917D-0D9C-986F-40870CB3E70D}"/>
              </a:ext>
            </a:extLst>
          </p:cNvPr>
          <p:cNvSpPr txBox="1"/>
          <p:nvPr/>
        </p:nvSpPr>
        <p:spPr>
          <a:xfrm>
            <a:off x="3404238" y="5074200"/>
            <a:ext cx="2238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VECTOR SEARCH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POC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3624D1-6040-3C02-D963-50526AFE7D8F}"/>
              </a:ext>
            </a:extLst>
          </p:cNvPr>
          <p:cNvSpPr txBox="1"/>
          <p:nvPr/>
        </p:nvSpPr>
        <p:spPr>
          <a:xfrm>
            <a:off x="8215273" y="342526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07/2021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06B155-36CB-20B9-99B2-E1B59E01F454}"/>
              </a:ext>
            </a:extLst>
          </p:cNvPr>
          <p:cNvSpPr txBox="1"/>
          <p:nvPr/>
        </p:nvSpPr>
        <p:spPr>
          <a:xfrm>
            <a:off x="6418845" y="415847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10/2021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E19B091-77DF-D66B-0575-ED164B7BEEBD}"/>
              </a:ext>
            </a:extLst>
          </p:cNvPr>
          <p:cNvSpPr/>
          <p:nvPr/>
        </p:nvSpPr>
        <p:spPr>
          <a:xfrm>
            <a:off x="4741209" y="3809917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F4EC92-E75D-2964-CD3A-0F83BD31F469}"/>
              </a:ext>
            </a:extLst>
          </p:cNvPr>
          <p:cNvSpPr/>
          <p:nvPr/>
        </p:nvSpPr>
        <p:spPr>
          <a:xfrm>
            <a:off x="2877725" y="3797015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14A333D-4DE4-5EE4-98D9-A8FFA5A715AD}"/>
              </a:ext>
            </a:extLst>
          </p:cNvPr>
          <p:cNvSpPr/>
          <p:nvPr/>
        </p:nvSpPr>
        <p:spPr>
          <a:xfrm>
            <a:off x="920628" y="3822808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2A3E136-D077-22FC-F9CB-F74EB3987D51}"/>
              </a:ext>
            </a:extLst>
          </p:cNvPr>
          <p:cNvSpPr/>
          <p:nvPr/>
        </p:nvSpPr>
        <p:spPr>
          <a:xfrm>
            <a:off x="10665294" y="3804141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C59F86-E6D4-0F0F-723E-1A44E4D6ABE4}"/>
              </a:ext>
            </a:extLst>
          </p:cNvPr>
          <p:cNvSpPr>
            <a:spLocks noChangeAspect="1"/>
          </p:cNvSpPr>
          <p:nvPr/>
        </p:nvSpPr>
        <p:spPr>
          <a:xfrm>
            <a:off x="287620" y="4755619"/>
            <a:ext cx="1558358" cy="916469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ELASTIC SEARCH 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TUNING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4D90460-8BDB-F656-24CC-543DE1A7CC44}"/>
              </a:ext>
            </a:extLst>
          </p:cNvPr>
          <p:cNvSpPr>
            <a:spLocks noChangeAspect="1"/>
          </p:cNvSpPr>
          <p:nvPr/>
        </p:nvSpPr>
        <p:spPr>
          <a:xfrm>
            <a:off x="4088423" y="4751348"/>
            <a:ext cx="1590259" cy="920740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CRITICAL SEGMENTS POC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A34255-5BF4-1675-690A-6F8579BE247C}"/>
              </a:ext>
            </a:extLst>
          </p:cNvPr>
          <p:cNvSpPr>
            <a:spLocks noChangeAspect="1"/>
          </p:cNvSpPr>
          <p:nvPr/>
        </p:nvSpPr>
        <p:spPr>
          <a:xfrm>
            <a:off x="6127741" y="2109051"/>
            <a:ext cx="1583195" cy="916651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VECTOR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SEARCH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POC #1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986278F-65E4-70C2-18FF-3A4C1D55A029}"/>
              </a:ext>
            </a:extLst>
          </p:cNvPr>
          <p:cNvSpPr>
            <a:spLocks noChangeAspect="1"/>
          </p:cNvSpPr>
          <p:nvPr/>
        </p:nvSpPr>
        <p:spPr>
          <a:xfrm>
            <a:off x="2243039" y="2106110"/>
            <a:ext cx="1558358" cy="916469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ELASTIC SEARCH 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TUNING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DF026D-B0F9-549B-95FC-E708189798E0}"/>
              </a:ext>
            </a:extLst>
          </p:cNvPr>
          <p:cNvSpPr txBox="1">
            <a:spLocks/>
          </p:cNvSpPr>
          <p:nvPr/>
        </p:nvSpPr>
        <p:spPr>
          <a:xfrm>
            <a:off x="0" y="484831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Previous Attempts</a:t>
            </a:r>
          </a:p>
          <a:p>
            <a:pPr algn="ctr"/>
            <a:endParaRPr lang="en-US" cap="smal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FD55C7-F6C3-DAD5-1C9F-6502019C1340}"/>
              </a:ext>
            </a:extLst>
          </p:cNvPr>
          <p:cNvSpPr>
            <a:spLocks noChangeAspect="1"/>
          </p:cNvSpPr>
          <p:nvPr/>
        </p:nvSpPr>
        <p:spPr>
          <a:xfrm>
            <a:off x="10031512" y="2106018"/>
            <a:ext cx="1583195" cy="916651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VECTOR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SEARCH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POC #2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34FD05-26DC-6C0A-3495-590F25136FCB}"/>
              </a:ext>
            </a:extLst>
          </p:cNvPr>
          <p:cNvCxnSpPr>
            <a:cxnSpLocks/>
          </p:cNvCxnSpPr>
          <p:nvPr/>
        </p:nvCxnSpPr>
        <p:spPr>
          <a:xfrm>
            <a:off x="8715761" y="3934769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7D587B7-D646-BD4C-1E2D-ADB87C18CF0B}"/>
              </a:ext>
            </a:extLst>
          </p:cNvPr>
          <p:cNvSpPr>
            <a:spLocks noChangeAspect="1"/>
          </p:cNvSpPr>
          <p:nvPr/>
        </p:nvSpPr>
        <p:spPr>
          <a:xfrm>
            <a:off x="7980489" y="4731875"/>
            <a:ext cx="1480441" cy="916645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000" b="1" cap="all" spc="300">
                <a:solidFill>
                  <a:schemeClr val="bg1"/>
                </a:solidFill>
              </a:rPr>
              <a:t>MODEL </a:t>
            </a:r>
          </a:p>
          <a:p>
            <a:pPr algn="ctr"/>
            <a:r>
              <a:rPr lang="en-US" sz="1000" b="1" cap="all" spc="300">
                <a:solidFill>
                  <a:schemeClr val="bg1"/>
                </a:solidFill>
              </a:rPr>
              <a:t>Selection &amp; tuning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873C12-674D-57DB-8F53-D381BD126A1A}"/>
              </a:ext>
            </a:extLst>
          </p:cNvPr>
          <p:cNvSpPr/>
          <p:nvPr/>
        </p:nvSpPr>
        <p:spPr>
          <a:xfrm>
            <a:off x="6782178" y="3782588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9B9A3EE-6C66-C0A6-E488-5E02A5EEFBAE}"/>
              </a:ext>
            </a:extLst>
          </p:cNvPr>
          <p:cNvSpPr/>
          <p:nvPr/>
        </p:nvSpPr>
        <p:spPr>
          <a:xfrm>
            <a:off x="8578006" y="3797015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BCE20-23BA-6022-01D3-68F3DDF78148}"/>
              </a:ext>
            </a:extLst>
          </p:cNvPr>
          <p:cNvSpPr txBox="1"/>
          <p:nvPr/>
        </p:nvSpPr>
        <p:spPr>
          <a:xfrm>
            <a:off x="10259679" y="417595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04/2022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A71C698-EE93-C054-A412-AF8CB078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07" y="1810900"/>
            <a:ext cx="1583188" cy="1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C28C9AF-670E-FCFB-F74C-7CA2CBA91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7" y="4420124"/>
            <a:ext cx="1583188" cy="1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AC02-B144-3A2D-FDCE-671833D1F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406" y="4412353"/>
            <a:ext cx="1583188" cy="1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9C3930-1FF8-E306-B9C7-7C1618AA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322" y="1939673"/>
            <a:ext cx="1541194" cy="133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31BB067-8A2E-11AE-57A9-58CF95A4E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177" y="4479552"/>
            <a:ext cx="1583188" cy="1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73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7A8D54D-20C2-AF1F-F6D6-47E150B68917}"/>
              </a:ext>
            </a:extLst>
          </p:cNvPr>
          <p:cNvSpPr txBox="1">
            <a:spLocks/>
          </p:cNvSpPr>
          <p:nvPr/>
        </p:nvSpPr>
        <p:spPr>
          <a:xfrm>
            <a:off x="0" y="484831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Vector Search</a:t>
            </a:r>
          </a:p>
          <a:p>
            <a:pPr algn="ctr"/>
            <a:endParaRPr lang="en-US" cap="small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5B106B2-505F-C9E7-170C-AE87494361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0936169"/>
              </p:ext>
            </p:extLst>
          </p:nvPr>
        </p:nvGraphicFramePr>
        <p:xfrm>
          <a:off x="2032000" y="12954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641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7A8D54D-20C2-AF1F-F6D6-47E150B68917}"/>
              </a:ext>
            </a:extLst>
          </p:cNvPr>
          <p:cNvSpPr txBox="1">
            <a:spLocks/>
          </p:cNvSpPr>
          <p:nvPr/>
        </p:nvSpPr>
        <p:spPr>
          <a:xfrm>
            <a:off x="0" y="484831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Technology Selection</a:t>
            </a:r>
          </a:p>
          <a:p>
            <a:pPr algn="ctr"/>
            <a:endParaRPr lang="en-US" cap="smal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2598B9-7AAB-749C-42F2-1A6509BD5742}"/>
              </a:ext>
            </a:extLst>
          </p:cNvPr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chemeClr val="bg1">
              <a:alpha val="998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61EB4A-9CBC-B492-12A9-78780928FB96}"/>
              </a:ext>
            </a:extLst>
          </p:cNvPr>
          <p:cNvSpPr/>
          <p:nvPr/>
        </p:nvSpPr>
        <p:spPr>
          <a:xfrm>
            <a:off x="304800" y="2729508"/>
            <a:ext cx="3688446" cy="312519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F663ADC-A5AE-410B-5FC8-7FD0EB9CD545}"/>
              </a:ext>
            </a:extLst>
          </p:cNvPr>
          <p:cNvSpPr/>
          <p:nvPr/>
        </p:nvSpPr>
        <p:spPr>
          <a:xfrm>
            <a:off x="579637" y="2882218"/>
            <a:ext cx="3166595" cy="2873547"/>
          </a:xfrm>
          <a:custGeom>
            <a:avLst/>
            <a:gdLst>
              <a:gd name="connsiteX0" fmla="*/ 0 w 3166595"/>
              <a:gd name="connsiteY0" fmla="*/ 287355 h 2873547"/>
              <a:gd name="connsiteX1" fmla="*/ 287355 w 3166595"/>
              <a:gd name="connsiteY1" fmla="*/ 0 h 2873547"/>
              <a:gd name="connsiteX2" fmla="*/ 2879240 w 3166595"/>
              <a:gd name="connsiteY2" fmla="*/ 0 h 2873547"/>
              <a:gd name="connsiteX3" fmla="*/ 3166595 w 3166595"/>
              <a:gd name="connsiteY3" fmla="*/ 287355 h 2873547"/>
              <a:gd name="connsiteX4" fmla="*/ 3166595 w 3166595"/>
              <a:gd name="connsiteY4" fmla="*/ 2586192 h 2873547"/>
              <a:gd name="connsiteX5" fmla="*/ 2879240 w 3166595"/>
              <a:gd name="connsiteY5" fmla="*/ 2873547 h 2873547"/>
              <a:gd name="connsiteX6" fmla="*/ 287355 w 3166595"/>
              <a:gd name="connsiteY6" fmla="*/ 2873547 h 2873547"/>
              <a:gd name="connsiteX7" fmla="*/ 0 w 3166595"/>
              <a:gd name="connsiteY7" fmla="*/ 2586192 h 2873547"/>
              <a:gd name="connsiteX8" fmla="*/ 0 w 3166595"/>
              <a:gd name="connsiteY8" fmla="*/ 287355 h 2873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6595" h="2873547">
                <a:moveTo>
                  <a:pt x="0" y="287355"/>
                </a:moveTo>
                <a:cubicBezTo>
                  <a:pt x="0" y="128653"/>
                  <a:pt x="128653" y="0"/>
                  <a:pt x="287355" y="0"/>
                </a:cubicBezTo>
                <a:lnTo>
                  <a:pt x="2879240" y="0"/>
                </a:lnTo>
                <a:cubicBezTo>
                  <a:pt x="3037942" y="0"/>
                  <a:pt x="3166595" y="128653"/>
                  <a:pt x="3166595" y="287355"/>
                </a:cubicBezTo>
                <a:lnTo>
                  <a:pt x="3166595" y="2586192"/>
                </a:lnTo>
                <a:cubicBezTo>
                  <a:pt x="3166595" y="2744894"/>
                  <a:pt x="3037942" y="2873547"/>
                  <a:pt x="2879240" y="2873547"/>
                </a:cubicBezTo>
                <a:lnTo>
                  <a:pt x="287355" y="2873547"/>
                </a:lnTo>
                <a:cubicBezTo>
                  <a:pt x="128653" y="2873547"/>
                  <a:pt x="0" y="2744894"/>
                  <a:pt x="0" y="2586192"/>
                </a:cubicBezTo>
                <a:lnTo>
                  <a:pt x="0" y="287355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8933" tIns="148933" rIns="148933" bIns="148933" numCol="1" spcCol="1270" anchor="ctr" anchorCtr="0">
            <a:noAutofit/>
          </a:bodyPr>
          <a:lstStyle/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00" b="1" kern="1200"/>
              <a:t>Pros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300" kern="1200"/>
              <a:t>Familiar technology</a:t>
            </a:r>
          </a:p>
          <a:p>
            <a:pPr marL="114300" lvl="2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300" kern="1200"/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00" b="1" kern="1200"/>
              <a:t>Cons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300" kern="1200"/>
              <a:t>Not available in AWS Managed Services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300" kern="1200"/>
              <a:t>Two different clusters to manage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300" kern="1200"/>
              <a:t>Quality &amp; performance unknown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300"/>
              <a:t>Does not support </a:t>
            </a:r>
            <a:r>
              <a:rPr lang="en-US" sz="1300" kern="1200"/>
              <a:t>approximate nearest neighbor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A77C28F-51F6-02F9-C0AE-CE6B5A0E7C58}"/>
              </a:ext>
            </a:extLst>
          </p:cNvPr>
          <p:cNvSpPr/>
          <p:nvPr/>
        </p:nvSpPr>
        <p:spPr>
          <a:xfrm>
            <a:off x="304800" y="2133600"/>
            <a:ext cx="3688446" cy="538146"/>
          </a:xfrm>
          <a:custGeom>
            <a:avLst/>
            <a:gdLst>
              <a:gd name="connsiteX0" fmla="*/ 0 w 3688446"/>
              <a:gd name="connsiteY0" fmla="*/ 0 h 538146"/>
              <a:gd name="connsiteX1" fmla="*/ 3688446 w 3688446"/>
              <a:gd name="connsiteY1" fmla="*/ 0 h 538146"/>
              <a:gd name="connsiteX2" fmla="*/ 3688446 w 3688446"/>
              <a:gd name="connsiteY2" fmla="*/ 538146 h 538146"/>
              <a:gd name="connsiteX3" fmla="*/ 0 w 3688446"/>
              <a:gd name="connsiteY3" fmla="*/ 538146 h 538146"/>
              <a:gd name="connsiteX4" fmla="*/ 0 w 3688446"/>
              <a:gd name="connsiteY4" fmla="*/ 0 h 53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8446" h="538146">
                <a:moveTo>
                  <a:pt x="0" y="0"/>
                </a:moveTo>
                <a:lnTo>
                  <a:pt x="3688446" y="0"/>
                </a:lnTo>
                <a:lnTo>
                  <a:pt x="3688446" y="538146"/>
                </a:lnTo>
                <a:lnTo>
                  <a:pt x="0" y="5381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/>
              <a:t>Elasticsearch 7.8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021C40-FBE0-BB87-B476-09B64A8A3240}"/>
              </a:ext>
            </a:extLst>
          </p:cNvPr>
          <p:cNvSpPr/>
          <p:nvPr/>
        </p:nvSpPr>
        <p:spPr>
          <a:xfrm>
            <a:off x="4229541" y="2729508"/>
            <a:ext cx="3688446" cy="312519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EBCC982-89CD-3B6D-FEDC-055EDD635752}"/>
              </a:ext>
            </a:extLst>
          </p:cNvPr>
          <p:cNvSpPr/>
          <p:nvPr/>
        </p:nvSpPr>
        <p:spPr>
          <a:xfrm>
            <a:off x="4504378" y="2882218"/>
            <a:ext cx="3166595" cy="2873547"/>
          </a:xfrm>
          <a:custGeom>
            <a:avLst/>
            <a:gdLst>
              <a:gd name="connsiteX0" fmla="*/ 0 w 3166595"/>
              <a:gd name="connsiteY0" fmla="*/ 287355 h 2873547"/>
              <a:gd name="connsiteX1" fmla="*/ 287355 w 3166595"/>
              <a:gd name="connsiteY1" fmla="*/ 0 h 2873547"/>
              <a:gd name="connsiteX2" fmla="*/ 2879240 w 3166595"/>
              <a:gd name="connsiteY2" fmla="*/ 0 h 2873547"/>
              <a:gd name="connsiteX3" fmla="*/ 3166595 w 3166595"/>
              <a:gd name="connsiteY3" fmla="*/ 287355 h 2873547"/>
              <a:gd name="connsiteX4" fmla="*/ 3166595 w 3166595"/>
              <a:gd name="connsiteY4" fmla="*/ 2586192 h 2873547"/>
              <a:gd name="connsiteX5" fmla="*/ 2879240 w 3166595"/>
              <a:gd name="connsiteY5" fmla="*/ 2873547 h 2873547"/>
              <a:gd name="connsiteX6" fmla="*/ 287355 w 3166595"/>
              <a:gd name="connsiteY6" fmla="*/ 2873547 h 2873547"/>
              <a:gd name="connsiteX7" fmla="*/ 0 w 3166595"/>
              <a:gd name="connsiteY7" fmla="*/ 2586192 h 2873547"/>
              <a:gd name="connsiteX8" fmla="*/ 0 w 3166595"/>
              <a:gd name="connsiteY8" fmla="*/ 287355 h 2873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6595" h="2873547">
                <a:moveTo>
                  <a:pt x="0" y="287355"/>
                </a:moveTo>
                <a:cubicBezTo>
                  <a:pt x="0" y="128653"/>
                  <a:pt x="128653" y="0"/>
                  <a:pt x="287355" y="0"/>
                </a:cubicBezTo>
                <a:lnTo>
                  <a:pt x="2879240" y="0"/>
                </a:lnTo>
                <a:cubicBezTo>
                  <a:pt x="3037942" y="0"/>
                  <a:pt x="3166595" y="128653"/>
                  <a:pt x="3166595" y="287355"/>
                </a:cubicBezTo>
                <a:lnTo>
                  <a:pt x="3166595" y="2586192"/>
                </a:lnTo>
                <a:cubicBezTo>
                  <a:pt x="3166595" y="2744894"/>
                  <a:pt x="3037942" y="2873547"/>
                  <a:pt x="2879240" y="2873547"/>
                </a:cubicBezTo>
                <a:lnTo>
                  <a:pt x="287355" y="2873547"/>
                </a:lnTo>
                <a:cubicBezTo>
                  <a:pt x="128653" y="2873547"/>
                  <a:pt x="0" y="2744894"/>
                  <a:pt x="0" y="2586192"/>
                </a:cubicBezTo>
                <a:lnTo>
                  <a:pt x="0" y="287355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8933" tIns="148933" rIns="148933" bIns="148933" numCol="1" spcCol="1270" anchor="ctr" anchorCtr="0">
            <a:noAutofit/>
          </a:bodyPr>
          <a:lstStyle/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00" b="1" kern="1200"/>
              <a:t>Pros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300" kern="1200"/>
              <a:t>Available in AWS Managed Services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300" kern="1200"/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00" b="1" kern="1200"/>
              <a:t>Cons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300" kern="1200"/>
              <a:t>AWS fork of Elasticsearch repo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300"/>
              <a:t>Recent divergence</a:t>
            </a:r>
            <a:endParaRPr lang="en-US" sz="1300" kern="1200"/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300" kern="1200"/>
              <a:t>Two different clusters to manage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300" kern="1200"/>
              <a:t>Quality &amp; performance unknown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9C440A0-9D5E-7004-17F7-0CF94161EDAD}"/>
              </a:ext>
            </a:extLst>
          </p:cNvPr>
          <p:cNvSpPr/>
          <p:nvPr/>
        </p:nvSpPr>
        <p:spPr>
          <a:xfrm>
            <a:off x="4229541" y="2133600"/>
            <a:ext cx="3688446" cy="538146"/>
          </a:xfrm>
          <a:custGeom>
            <a:avLst/>
            <a:gdLst>
              <a:gd name="connsiteX0" fmla="*/ 0 w 3688446"/>
              <a:gd name="connsiteY0" fmla="*/ 0 h 538146"/>
              <a:gd name="connsiteX1" fmla="*/ 3688446 w 3688446"/>
              <a:gd name="connsiteY1" fmla="*/ 0 h 538146"/>
              <a:gd name="connsiteX2" fmla="*/ 3688446 w 3688446"/>
              <a:gd name="connsiteY2" fmla="*/ 538146 h 538146"/>
              <a:gd name="connsiteX3" fmla="*/ 0 w 3688446"/>
              <a:gd name="connsiteY3" fmla="*/ 538146 h 538146"/>
              <a:gd name="connsiteX4" fmla="*/ 0 w 3688446"/>
              <a:gd name="connsiteY4" fmla="*/ 0 h 53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8446" h="538146">
                <a:moveTo>
                  <a:pt x="0" y="0"/>
                </a:moveTo>
                <a:lnTo>
                  <a:pt x="3688446" y="0"/>
                </a:lnTo>
                <a:lnTo>
                  <a:pt x="3688446" y="538146"/>
                </a:lnTo>
                <a:lnTo>
                  <a:pt x="0" y="5381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/>
              <a:t>AWS Open Search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AA046A-B932-77EE-AF9C-D503849972F7}"/>
              </a:ext>
            </a:extLst>
          </p:cNvPr>
          <p:cNvSpPr/>
          <p:nvPr/>
        </p:nvSpPr>
        <p:spPr>
          <a:xfrm>
            <a:off x="8154283" y="2729508"/>
            <a:ext cx="3688446" cy="312519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3D42777-AFF3-2B5A-7F44-C8296AA192F0}"/>
              </a:ext>
            </a:extLst>
          </p:cNvPr>
          <p:cNvSpPr/>
          <p:nvPr/>
        </p:nvSpPr>
        <p:spPr>
          <a:xfrm>
            <a:off x="8429120" y="2882218"/>
            <a:ext cx="3166595" cy="2873547"/>
          </a:xfrm>
          <a:custGeom>
            <a:avLst/>
            <a:gdLst>
              <a:gd name="connsiteX0" fmla="*/ 0 w 3166595"/>
              <a:gd name="connsiteY0" fmla="*/ 287355 h 2873547"/>
              <a:gd name="connsiteX1" fmla="*/ 287355 w 3166595"/>
              <a:gd name="connsiteY1" fmla="*/ 0 h 2873547"/>
              <a:gd name="connsiteX2" fmla="*/ 2879240 w 3166595"/>
              <a:gd name="connsiteY2" fmla="*/ 0 h 2873547"/>
              <a:gd name="connsiteX3" fmla="*/ 3166595 w 3166595"/>
              <a:gd name="connsiteY3" fmla="*/ 287355 h 2873547"/>
              <a:gd name="connsiteX4" fmla="*/ 3166595 w 3166595"/>
              <a:gd name="connsiteY4" fmla="*/ 2586192 h 2873547"/>
              <a:gd name="connsiteX5" fmla="*/ 2879240 w 3166595"/>
              <a:gd name="connsiteY5" fmla="*/ 2873547 h 2873547"/>
              <a:gd name="connsiteX6" fmla="*/ 287355 w 3166595"/>
              <a:gd name="connsiteY6" fmla="*/ 2873547 h 2873547"/>
              <a:gd name="connsiteX7" fmla="*/ 0 w 3166595"/>
              <a:gd name="connsiteY7" fmla="*/ 2586192 h 2873547"/>
              <a:gd name="connsiteX8" fmla="*/ 0 w 3166595"/>
              <a:gd name="connsiteY8" fmla="*/ 287355 h 2873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6595" h="2873547">
                <a:moveTo>
                  <a:pt x="0" y="287355"/>
                </a:moveTo>
                <a:cubicBezTo>
                  <a:pt x="0" y="128653"/>
                  <a:pt x="128653" y="0"/>
                  <a:pt x="287355" y="0"/>
                </a:cubicBezTo>
                <a:lnTo>
                  <a:pt x="2879240" y="0"/>
                </a:lnTo>
                <a:cubicBezTo>
                  <a:pt x="3037942" y="0"/>
                  <a:pt x="3166595" y="128653"/>
                  <a:pt x="3166595" y="287355"/>
                </a:cubicBezTo>
                <a:lnTo>
                  <a:pt x="3166595" y="2586192"/>
                </a:lnTo>
                <a:cubicBezTo>
                  <a:pt x="3166595" y="2744894"/>
                  <a:pt x="3037942" y="2873547"/>
                  <a:pt x="2879240" y="2873547"/>
                </a:cubicBezTo>
                <a:lnTo>
                  <a:pt x="287355" y="2873547"/>
                </a:lnTo>
                <a:cubicBezTo>
                  <a:pt x="128653" y="2873547"/>
                  <a:pt x="0" y="2744894"/>
                  <a:pt x="0" y="2586192"/>
                </a:cubicBezTo>
                <a:lnTo>
                  <a:pt x="0" y="287355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8933" tIns="148933" rIns="148933" bIns="148933" numCol="1" spcCol="1270" anchor="ctr" anchorCtr="0">
            <a:noAutofit/>
          </a:bodyPr>
          <a:lstStyle/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00" b="1" kern="1200"/>
              <a:t>Pros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300" kern="1200"/>
              <a:t>Supports pre-filtering for approximate nearest neighbor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300" kern="1200"/>
              <a:t>Quality &amp; performance known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300" kern="1200"/>
          </a:p>
          <a:p>
            <a:pPr marL="0" lvl="1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300" b="1" kern="1200"/>
              <a:t>Cons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300" kern="1200"/>
              <a:t>Two different clusters to manage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300" kern="1200"/>
              <a:t>Recently founded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300" kern="1200"/>
              <a:t>No monitoring dashboards</a:t>
            </a:r>
          </a:p>
          <a:p>
            <a:pPr marL="228600" lvl="2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30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16A1DF1-FD12-1409-82D6-B09152F45CE9}"/>
              </a:ext>
            </a:extLst>
          </p:cNvPr>
          <p:cNvSpPr/>
          <p:nvPr/>
        </p:nvSpPr>
        <p:spPr>
          <a:xfrm>
            <a:off x="8154283" y="2133600"/>
            <a:ext cx="3688446" cy="538146"/>
          </a:xfrm>
          <a:custGeom>
            <a:avLst/>
            <a:gdLst>
              <a:gd name="connsiteX0" fmla="*/ 0 w 3688446"/>
              <a:gd name="connsiteY0" fmla="*/ 0 h 538146"/>
              <a:gd name="connsiteX1" fmla="*/ 3688446 w 3688446"/>
              <a:gd name="connsiteY1" fmla="*/ 0 h 538146"/>
              <a:gd name="connsiteX2" fmla="*/ 3688446 w 3688446"/>
              <a:gd name="connsiteY2" fmla="*/ 538146 h 538146"/>
              <a:gd name="connsiteX3" fmla="*/ 0 w 3688446"/>
              <a:gd name="connsiteY3" fmla="*/ 538146 h 538146"/>
              <a:gd name="connsiteX4" fmla="*/ 0 w 3688446"/>
              <a:gd name="connsiteY4" fmla="*/ 0 h 53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8446" h="538146">
                <a:moveTo>
                  <a:pt x="0" y="0"/>
                </a:moveTo>
                <a:lnTo>
                  <a:pt x="3688446" y="0"/>
                </a:lnTo>
                <a:lnTo>
                  <a:pt x="3688446" y="538146"/>
                </a:lnTo>
                <a:lnTo>
                  <a:pt x="0" y="5381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err="1"/>
              <a:t>Qdrant</a:t>
            </a:r>
            <a:endParaRPr lang="en-US" sz="2500" kern="12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FA0405-AAAE-48A9-3BD0-345663F78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3" y="3015101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0B022DD-0E2F-943C-F029-18BF1ED88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034807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685395C-93E7-B1BB-21DD-A67F6150F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831" y="2990562"/>
            <a:ext cx="2957884" cy="256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51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FA444F-3FE5-7877-55ED-4F202FF670F2}"/>
              </a:ext>
            </a:extLst>
          </p:cNvPr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chemeClr val="bg1">
              <a:alpha val="998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9C0FBFE-152F-CEEE-BCC8-58A1752E30AC}"/>
              </a:ext>
            </a:extLst>
          </p:cNvPr>
          <p:cNvSpPr/>
          <p:nvPr/>
        </p:nvSpPr>
        <p:spPr>
          <a:xfrm>
            <a:off x="2781300" y="1409700"/>
            <a:ext cx="6604000" cy="5295900"/>
          </a:xfrm>
          <a:prstGeom prst="roundRect">
            <a:avLst>
              <a:gd name="adj" fmla="val 458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37A8D54D-20C2-AF1F-F6D6-47E150B68917}"/>
              </a:ext>
            </a:extLst>
          </p:cNvPr>
          <p:cNvSpPr txBox="1">
            <a:spLocks/>
          </p:cNvSpPr>
          <p:nvPr/>
        </p:nvSpPr>
        <p:spPr>
          <a:xfrm>
            <a:off x="0" y="484831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Document Splitting</a:t>
            </a:r>
          </a:p>
          <a:p>
            <a:pPr algn="ctr"/>
            <a:endParaRPr lang="en-US" cap="small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61DA63A8-C10F-E6EE-17EE-F641C160C9B9}"/>
              </a:ext>
            </a:extLst>
          </p:cNvPr>
          <p:cNvSpPr/>
          <p:nvPr/>
        </p:nvSpPr>
        <p:spPr>
          <a:xfrm>
            <a:off x="2400300" y="3606941"/>
            <a:ext cx="381000" cy="922627"/>
          </a:xfrm>
          <a:prstGeom prst="leftBrace">
            <a:avLst/>
          </a:prstGeom>
          <a:ln w="3810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FCBE357-F2AC-CB14-5B90-A23FB9406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118" y="1587499"/>
            <a:ext cx="6199066" cy="4900971"/>
          </a:xfrm>
          <a:prstGeom prst="rect">
            <a:avLst/>
          </a:prstGeom>
          <a:effectLst/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37D5102B-4100-2927-F16C-2B5482AAEB49}"/>
              </a:ext>
            </a:extLst>
          </p:cNvPr>
          <p:cNvSpPr/>
          <p:nvPr/>
        </p:nvSpPr>
        <p:spPr>
          <a:xfrm>
            <a:off x="2400300" y="3215640"/>
            <a:ext cx="381000" cy="3185160"/>
          </a:xfrm>
          <a:prstGeom prst="leftBrace">
            <a:avLst/>
          </a:prstGeom>
          <a:ln w="3810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D44ECD-C3C4-7527-C397-8F4FB9358D26}"/>
              </a:ext>
            </a:extLst>
          </p:cNvPr>
          <p:cNvSpPr/>
          <p:nvPr/>
        </p:nvSpPr>
        <p:spPr>
          <a:xfrm>
            <a:off x="3092483" y="3606941"/>
            <a:ext cx="1651665" cy="2267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422923-331B-93CD-0D0D-E8C1E1616C8D}"/>
              </a:ext>
            </a:extLst>
          </p:cNvPr>
          <p:cNvSpPr/>
          <p:nvPr/>
        </p:nvSpPr>
        <p:spPr>
          <a:xfrm>
            <a:off x="2988557" y="1593313"/>
            <a:ext cx="68581" cy="234684"/>
          </a:xfrm>
          <a:prstGeom prst="rect">
            <a:avLst/>
          </a:prstGeom>
          <a:solidFill>
            <a:srgbClr val="185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8850D9-0750-E2C4-F107-93B1D1269540}"/>
              </a:ext>
            </a:extLst>
          </p:cNvPr>
          <p:cNvCxnSpPr/>
          <p:nvPr/>
        </p:nvCxnSpPr>
        <p:spPr>
          <a:xfrm>
            <a:off x="2892247" y="1587499"/>
            <a:ext cx="6407950" cy="0"/>
          </a:xfrm>
          <a:prstGeom prst="line">
            <a:avLst/>
          </a:prstGeom>
          <a:ln w="127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00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DD5E4-A060-EA32-D8BB-20749CAC1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69" y="1631981"/>
            <a:ext cx="7692452" cy="5843907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228600" indent="-228600">
              <a:spcAft>
                <a:spcPts val="600"/>
              </a:spcAft>
              <a:buChar char="•"/>
            </a:pPr>
            <a:r>
              <a:rPr lang="en-US" sz="2400" err="1">
                <a:solidFill>
                  <a:schemeClr val="tx1"/>
                </a:solidFill>
                <a:cs typeface="Arial"/>
              </a:rPr>
              <a:t>DynaMed</a:t>
            </a:r>
            <a:endParaRPr lang="en-US" sz="2400">
              <a:solidFill>
                <a:schemeClr val="tx1"/>
              </a:solidFill>
              <a:cs typeface="Arial"/>
            </a:endParaRPr>
          </a:p>
          <a:p>
            <a:pPr marL="228600" lvl="1" indent="-228600">
              <a:spcAft>
                <a:spcPts val="600"/>
              </a:spcAft>
              <a:buChar char="•"/>
            </a:pPr>
            <a:r>
              <a:rPr lang="en-US" sz="1800">
                <a:solidFill>
                  <a:schemeClr val="tx1"/>
                </a:solidFill>
                <a:cs typeface="Arial"/>
              </a:rPr>
              <a:t>4,500 long documents, split into 240,000 sections.</a:t>
            </a:r>
          </a:p>
          <a:p>
            <a:pPr marL="228600" lvl="1" indent="-228600">
              <a:spcAft>
                <a:spcPts val="600"/>
              </a:spcAft>
              <a:buChar char="•"/>
            </a:pPr>
            <a:r>
              <a:rPr lang="en-US" sz="1800">
                <a:solidFill>
                  <a:schemeClr val="tx1"/>
                </a:solidFill>
                <a:cs typeface="Arial"/>
              </a:rPr>
              <a:t>Sections further split due to model input max length.</a:t>
            </a:r>
          </a:p>
          <a:p>
            <a:pPr marL="228600" lvl="1" indent="-228600">
              <a:spcAft>
                <a:spcPts val="600"/>
              </a:spcAft>
              <a:buChar char="•"/>
            </a:pPr>
            <a:r>
              <a:rPr lang="en-US" sz="1800">
                <a:solidFill>
                  <a:schemeClr val="tx1"/>
                </a:solidFill>
                <a:cs typeface="Arial"/>
              </a:rPr>
              <a:t>Total: </a:t>
            </a:r>
            <a:r>
              <a:rPr lang="en-US" sz="1800" b="1" i="1">
                <a:solidFill>
                  <a:schemeClr val="tx1"/>
                </a:solidFill>
                <a:cs typeface="Arial"/>
              </a:rPr>
              <a:t>400,000</a:t>
            </a:r>
            <a:r>
              <a:rPr lang="en-US" sz="1800">
                <a:solidFill>
                  <a:schemeClr val="tx1"/>
                </a:solidFill>
                <a:cs typeface="Arial"/>
              </a:rPr>
              <a:t> vectors</a:t>
            </a:r>
          </a:p>
          <a:p>
            <a:pPr marL="228600" indent="-228600">
              <a:spcAft>
                <a:spcPts val="600"/>
              </a:spcAft>
              <a:buChar char="•"/>
            </a:pPr>
            <a:endParaRPr lang="en-US" sz="2400">
              <a:solidFill>
                <a:schemeClr val="tx1"/>
              </a:solidFill>
              <a:cs typeface="Arial"/>
            </a:endParaRPr>
          </a:p>
          <a:p>
            <a:pPr marL="228600" indent="-228600">
              <a:spcAft>
                <a:spcPts val="600"/>
              </a:spcAft>
              <a:buChar char="•"/>
            </a:pPr>
            <a:r>
              <a:rPr lang="en-US" sz="2400">
                <a:solidFill>
                  <a:schemeClr val="tx1"/>
                </a:solidFill>
                <a:cs typeface="Arial"/>
              </a:rPr>
              <a:t>Dynamic Health</a:t>
            </a:r>
          </a:p>
          <a:p>
            <a:pPr marL="228600" lvl="1" indent="-228600">
              <a:spcAft>
                <a:spcPts val="600"/>
              </a:spcAft>
              <a:buChar char="•"/>
            </a:pPr>
            <a:r>
              <a:rPr lang="en-US" sz="1800">
                <a:solidFill>
                  <a:schemeClr val="tx1"/>
                </a:solidFill>
                <a:cs typeface="Arial"/>
              </a:rPr>
              <a:t>4,800 short documents, split into 50,000 sections</a:t>
            </a:r>
          </a:p>
          <a:p>
            <a:pPr marL="228600" lvl="1" indent="-228600">
              <a:spcAft>
                <a:spcPts val="600"/>
              </a:spcAft>
              <a:buChar char="•"/>
            </a:pPr>
            <a:r>
              <a:rPr lang="en-US" sz="1800">
                <a:solidFill>
                  <a:schemeClr val="tx1"/>
                </a:solidFill>
                <a:cs typeface="Arial"/>
              </a:rPr>
              <a:t>Sections further split due to model input max length.</a:t>
            </a:r>
          </a:p>
          <a:p>
            <a:pPr marL="228600" lvl="1" indent="-228600">
              <a:spcAft>
                <a:spcPts val="600"/>
              </a:spcAft>
              <a:buChar char="•"/>
            </a:pPr>
            <a:r>
              <a:rPr lang="en-US" sz="1800">
                <a:solidFill>
                  <a:schemeClr val="tx1"/>
                </a:solidFill>
                <a:cs typeface="Arial"/>
              </a:rPr>
              <a:t>Total: </a:t>
            </a:r>
            <a:r>
              <a:rPr lang="en-US" sz="1800" b="1" i="1">
                <a:solidFill>
                  <a:schemeClr val="tx1"/>
                </a:solidFill>
                <a:cs typeface="Arial"/>
              </a:rPr>
              <a:t>64,000</a:t>
            </a:r>
            <a:r>
              <a:rPr lang="en-US" sz="1800">
                <a:solidFill>
                  <a:schemeClr val="tx1"/>
                </a:solidFill>
                <a:cs typeface="Arial"/>
              </a:rPr>
              <a:t> vectors</a:t>
            </a:r>
          </a:p>
          <a:p>
            <a:pPr marL="228600" indent="-228600">
              <a:spcAft>
                <a:spcPts val="600"/>
              </a:spcAft>
              <a:buChar char="•"/>
            </a:pPr>
            <a:endParaRPr lang="en-US" sz="2400">
              <a:solidFill>
                <a:schemeClr val="tx1"/>
              </a:solidFill>
              <a:cs typeface="Arial"/>
            </a:endParaRPr>
          </a:p>
          <a:p>
            <a:pPr marL="228600" indent="-228600">
              <a:spcAft>
                <a:spcPts val="600"/>
              </a:spcAft>
              <a:buChar char="•"/>
            </a:pPr>
            <a:endParaRPr lang="en-US" sz="2400">
              <a:solidFill>
                <a:schemeClr val="tx1"/>
              </a:solidFill>
              <a:cs typeface="Arial"/>
            </a:endParaRP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CE355A84-733C-E74F-F544-264D55A8C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415" y="522157"/>
            <a:ext cx="2879152" cy="5742898"/>
          </a:xfrm>
          <a:prstGeom prst="rect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349B5D-BCCF-CF70-EE89-E67AF6F47C8C}"/>
              </a:ext>
            </a:extLst>
          </p:cNvPr>
          <p:cNvCxnSpPr/>
          <p:nvPr/>
        </p:nvCxnSpPr>
        <p:spPr>
          <a:xfrm>
            <a:off x="9027332" y="4313304"/>
            <a:ext cx="2878896" cy="3082"/>
          </a:xfrm>
          <a:prstGeom prst="straightConnector1">
            <a:avLst/>
          </a:prstGeom>
          <a:ln w="22225">
            <a:solidFill>
              <a:srgbClr val="C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7E0D07A-FC7E-A10A-2CAE-DB57343845C8}"/>
              </a:ext>
            </a:extLst>
          </p:cNvPr>
          <p:cNvSpPr txBox="1"/>
          <p:nvPr/>
        </p:nvSpPr>
        <p:spPr>
          <a:xfrm>
            <a:off x="8554078" y="4690556"/>
            <a:ext cx="2743200" cy="1200329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454545"/>
                </a:solidFill>
                <a:cs typeface="Arial"/>
              </a:rPr>
              <a:t>Section splitting is basic and sometimes happens mid-word. Fixing this will improve quality. </a:t>
            </a:r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4A46968-3418-752B-63A7-5FC0F3F563A9}"/>
              </a:ext>
            </a:extLst>
          </p:cNvPr>
          <p:cNvSpPr txBox="1">
            <a:spLocks/>
          </p:cNvSpPr>
          <p:nvPr/>
        </p:nvSpPr>
        <p:spPr>
          <a:xfrm>
            <a:off x="530068" y="484831"/>
            <a:ext cx="8495685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/>
              <a:t>Document Splitting</a:t>
            </a:r>
          </a:p>
          <a:p>
            <a:endParaRPr lang="en-US" cap="small"/>
          </a:p>
        </p:txBody>
      </p:sp>
    </p:spTree>
    <p:extLst>
      <p:ext uri="{BB962C8B-B14F-4D97-AF65-F5344CB8AC3E}">
        <p14:creationId xmlns:p14="http://schemas.microsoft.com/office/powerpoint/2010/main" val="385529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7A8D54D-20C2-AF1F-F6D6-47E150B68917}"/>
              </a:ext>
            </a:extLst>
          </p:cNvPr>
          <p:cNvSpPr txBox="1">
            <a:spLocks/>
          </p:cNvSpPr>
          <p:nvPr/>
        </p:nvSpPr>
        <p:spPr>
          <a:xfrm>
            <a:off x="0" y="484831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Fragmented Text</a:t>
            </a:r>
          </a:p>
          <a:p>
            <a:pPr algn="ctr"/>
            <a:endParaRPr lang="en-US" cap="smal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FA444F-3FE5-7877-55ED-4F202FF670F2}"/>
              </a:ext>
            </a:extLst>
          </p:cNvPr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chemeClr val="bg1">
              <a:alpha val="998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7AADF49-9C89-11DA-4558-1F967438D801}"/>
              </a:ext>
            </a:extLst>
          </p:cNvPr>
          <p:cNvSpPr/>
          <p:nvPr/>
        </p:nvSpPr>
        <p:spPr>
          <a:xfrm>
            <a:off x="1850571" y="1409701"/>
            <a:ext cx="8265945" cy="5067300"/>
          </a:xfrm>
          <a:prstGeom prst="roundRect">
            <a:avLst>
              <a:gd name="adj" fmla="val 458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0A5AC2C2-33D0-FA24-D9E4-7A258C042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343" y="1658896"/>
            <a:ext cx="7772400" cy="4564850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92A41239-B67D-4720-5711-7F1CD21FD3DC}"/>
              </a:ext>
            </a:extLst>
          </p:cNvPr>
          <p:cNvSpPr/>
          <p:nvPr/>
        </p:nvSpPr>
        <p:spPr>
          <a:xfrm>
            <a:off x="3706586" y="4356622"/>
            <a:ext cx="381000" cy="1634491"/>
          </a:xfrm>
          <a:prstGeom prst="leftBrace">
            <a:avLst/>
          </a:prstGeom>
          <a:ln w="3810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BE3B4-14E2-0A80-A512-1D4E7178BF81}"/>
              </a:ext>
            </a:extLst>
          </p:cNvPr>
          <p:cNvSpPr txBox="1"/>
          <p:nvPr/>
        </p:nvSpPr>
        <p:spPr>
          <a:xfrm>
            <a:off x="8564730" y="2740992"/>
            <a:ext cx="3059853" cy="1200329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54545"/>
                </a:solidFill>
                <a:cs typeface="Arial"/>
              </a:rPr>
              <a:t>Researching Large Language Models (LLM) to summarize text before vectorizing 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D4E30-19D9-2830-442B-474FFBC7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26" y="102522"/>
            <a:ext cx="10515600" cy="62179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cap="small">
                <a:solidFill>
                  <a:schemeClr val="tx1"/>
                </a:solidFill>
              </a:rPr>
              <a:t>Using an in-domain model is critical to success</a:t>
            </a:r>
          </a:p>
        </p:txBody>
      </p:sp>
      <p:pic>
        <p:nvPicPr>
          <p:cNvPr id="23" name="Picture 27" descr="Table&#10;&#10;Description automatically generated">
            <a:extLst>
              <a:ext uri="{FF2B5EF4-FFF2-40B4-BE49-F238E27FC236}">
                <a16:creationId xmlns:a16="http://schemas.microsoft.com/office/drawing/2014/main" id="{B0BFA8FC-35F6-3C92-C60D-3A7CA1728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082" y="850074"/>
            <a:ext cx="5015290" cy="15330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DC96565-8FA1-877B-FC8F-CF5813978F25}"/>
              </a:ext>
            </a:extLst>
          </p:cNvPr>
          <p:cNvSpPr txBox="1"/>
          <p:nvPr/>
        </p:nvSpPr>
        <p:spPr>
          <a:xfrm>
            <a:off x="420147" y="1001330"/>
            <a:ext cx="5912645" cy="1308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err="1">
                <a:cs typeface="Arial"/>
              </a:rPr>
              <a:t>PubMedBERT</a:t>
            </a:r>
            <a:r>
              <a:rPr lang="en-US" sz="1600">
                <a:cs typeface="Arial"/>
              </a:rPr>
              <a:t> Pre-trained on PubMed central (full text)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cs typeface="Arial"/>
              </a:rPr>
              <a:t>Fine-tuned with MS-MARCO as a Sentence Transformer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>
                <a:cs typeface="Arial"/>
              </a:rPr>
              <a:t>Next Steps: fine-tuning this model beyond MS-MARCO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8CF367D-4F56-C0F8-D8CF-A94C34FA8C16}"/>
              </a:ext>
            </a:extLst>
          </p:cNvPr>
          <p:cNvGrpSpPr/>
          <p:nvPr/>
        </p:nvGrpSpPr>
        <p:grpSpPr>
          <a:xfrm>
            <a:off x="346453" y="2632272"/>
            <a:ext cx="10939999" cy="1394693"/>
            <a:chOff x="206968" y="904211"/>
            <a:chExt cx="10939999" cy="13946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7D58055-7A68-C570-1BEE-F99D31D91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8191" y="1404006"/>
              <a:ext cx="2488128" cy="60238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FA896C-8FA1-F03D-48E9-4E0CFD6BF0CC}"/>
                </a:ext>
              </a:extLst>
            </p:cNvPr>
            <p:cNvSpPr txBox="1"/>
            <p:nvPr/>
          </p:nvSpPr>
          <p:spPr>
            <a:xfrm>
              <a:off x="6193307" y="2021905"/>
              <a:ext cx="495366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>
                  <a:hlinkClick r:id="rId4"/>
                </a:rPr>
                <a:t>Domain-Specific Language Model Pretraining for Biomedical Natural Language Processing</a:t>
              </a:r>
              <a:r>
                <a:rPr lang="en-US" sz="900"/>
                <a:t> </a:t>
              </a:r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E675E89E-7CA5-F25E-F209-80352C2D7974}"/>
                </a:ext>
              </a:extLst>
            </p:cNvPr>
            <p:cNvSpPr/>
            <p:nvPr/>
          </p:nvSpPr>
          <p:spPr>
            <a:xfrm>
              <a:off x="3531935" y="1600586"/>
              <a:ext cx="602828" cy="209227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093FBD-8867-01D9-64F2-AFE429A92410}"/>
                </a:ext>
              </a:extLst>
            </p:cNvPr>
            <p:cNvSpPr txBox="1"/>
            <p:nvPr/>
          </p:nvSpPr>
          <p:spPr>
            <a:xfrm>
              <a:off x="1175214" y="2021905"/>
              <a:ext cx="1794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/>
                <a:t>Large in-domain corpus</a:t>
              </a:r>
            </a:p>
          </p:txBody>
        </p:sp>
        <p:sp>
          <p:nvSpPr>
            <p:cNvPr id="13" name="Predefined Process 12">
              <a:extLst>
                <a:ext uri="{FF2B5EF4-FFF2-40B4-BE49-F238E27FC236}">
                  <a16:creationId xmlns:a16="http://schemas.microsoft.com/office/drawing/2014/main" id="{DCA4F59C-7587-F322-4A2C-3259AD260125}"/>
                </a:ext>
              </a:extLst>
            </p:cNvPr>
            <p:cNvSpPr/>
            <p:nvPr/>
          </p:nvSpPr>
          <p:spPr>
            <a:xfrm>
              <a:off x="4350381" y="1354748"/>
              <a:ext cx="1735611" cy="651647"/>
            </a:xfrm>
            <a:prstGeom prst="flowChartPredefinedProcess">
              <a:avLst/>
            </a:prstGeom>
            <a:gradFill>
              <a:gsLst>
                <a:gs pos="50000">
                  <a:srgbClr val="10387A"/>
                </a:gs>
                <a:gs pos="50000">
                  <a:schemeClr val="accent1"/>
                </a:gs>
              </a:gsLst>
              <a:lin ang="14100000" scaled="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err="1"/>
                <a:t>PubMedBERT</a:t>
              </a:r>
              <a:endParaRPr lang="en-US" sz="120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478E28F-C8E4-8AEF-9B9A-3FA1036F8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7220" y="1417235"/>
              <a:ext cx="4798017" cy="54108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7" name="24-Point Star 26">
              <a:extLst>
                <a:ext uri="{FF2B5EF4-FFF2-40B4-BE49-F238E27FC236}">
                  <a16:creationId xmlns:a16="http://schemas.microsoft.com/office/drawing/2014/main" id="{46923FEE-C15E-01E8-D43D-3B2163E9AC99}"/>
                </a:ext>
              </a:extLst>
            </p:cNvPr>
            <p:cNvSpPr/>
            <p:nvPr/>
          </p:nvSpPr>
          <p:spPr>
            <a:xfrm>
              <a:off x="206968" y="1417235"/>
              <a:ext cx="566739" cy="541081"/>
            </a:xfrm>
            <a:prstGeom prst="star24">
              <a:avLst/>
            </a:prstGeom>
            <a:solidFill>
              <a:schemeClr val="accent5">
                <a:lumMod val="75000"/>
              </a:schemeClr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CDA6C19-AC59-A551-27A2-4A4F4385FE33}"/>
                </a:ext>
              </a:extLst>
            </p:cNvPr>
            <p:cNvSpPr/>
            <p:nvPr/>
          </p:nvSpPr>
          <p:spPr>
            <a:xfrm>
              <a:off x="773706" y="1109458"/>
              <a:ext cx="10336454" cy="117397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0656D7-D53C-9BA2-D06F-4D93A11193BA}"/>
                </a:ext>
              </a:extLst>
            </p:cNvPr>
            <p:cNvSpPr txBox="1"/>
            <p:nvPr/>
          </p:nvSpPr>
          <p:spPr>
            <a:xfrm>
              <a:off x="3272414" y="904211"/>
              <a:ext cx="4891086" cy="3077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400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1800" i="1"/>
                <a:t>Domain-specific pre-trained BERT model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7224259-DDB0-5A83-C1F2-BEC253BE652F}"/>
              </a:ext>
            </a:extLst>
          </p:cNvPr>
          <p:cNvGrpSpPr/>
          <p:nvPr/>
        </p:nvGrpSpPr>
        <p:grpSpPr>
          <a:xfrm>
            <a:off x="346453" y="4434242"/>
            <a:ext cx="10904322" cy="1430856"/>
            <a:chOff x="206968" y="2706181"/>
            <a:chExt cx="10904322" cy="1430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B76490-E581-3F0C-75A8-0F8E40756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4110" y="3174644"/>
              <a:ext cx="593339" cy="669625"/>
            </a:xfrm>
            <a:prstGeom prst="rect">
              <a:avLst/>
            </a:prstGeom>
          </p:spPr>
        </p:pic>
        <p:sp>
          <p:nvSpPr>
            <p:cNvPr id="15" name="Predefined Process 14">
              <a:extLst>
                <a:ext uri="{FF2B5EF4-FFF2-40B4-BE49-F238E27FC236}">
                  <a16:creationId xmlns:a16="http://schemas.microsoft.com/office/drawing/2014/main" id="{369B1B64-7C37-8A6A-3A8D-E559B681A489}"/>
                </a:ext>
              </a:extLst>
            </p:cNvPr>
            <p:cNvSpPr/>
            <p:nvPr/>
          </p:nvSpPr>
          <p:spPr>
            <a:xfrm>
              <a:off x="829321" y="3204824"/>
              <a:ext cx="1525743" cy="602389"/>
            </a:xfrm>
            <a:prstGeom prst="flowChartPredefinedProcess">
              <a:avLst/>
            </a:prstGeom>
            <a:gradFill>
              <a:gsLst>
                <a:gs pos="50000">
                  <a:srgbClr val="10387A"/>
                </a:gs>
                <a:gs pos="50000">
                  <a:schemeClr val="accent1"/>
                </a:gs>
              </a:gsLst>
              <a:lin ang="14100000" scaled="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err="1"/>
                <a:t>PubMedBERT</a:t>
              </a:r>
              <a:endParaRPr lang="en-US" sz="1100"/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F28D36B5-893C-F199-AC81-E154FBFBCC6B}"/>
                </a:ext>
              </a:extLst>
            </p:cNvPr>
            <p:cNvSpPr/>
            <p:nvPr/>
          </p:nvSpPr>
          <p:spPr>
            <a:xfrm>
              <a:off x="3533065" y="3390561"/>
              <a:ext cx="602828" cy="209227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Predefined Process 16">
              <a:extLst>
                <a:ext uri="{FF2B5EF4-FFF2-40B4-BE49-F238E27FC236}">
                  <a16:creationId xmlns:a16="http://schemas.microsoft.com/office/drawing/2014/main" id="{542E9CE4-0083-7D77-FC4D-EB51E33F2140}"/>
                </a:ext>
              </a:extLst>
            </p:cNvPr>
            <p:cNvSpPr/>
            <p:nvPr/>
          </p:nvSpPr>
          <p:spPr>
            <a:xfrm>
              <a:off x="4351510" y="3155566"/>
              <a:ext cx="1735611" cy="651647"/>
            </a:xfrm>
            <a:prstGeom prst="flowChartPredefinedProcess">
              <a:avLst/>
            </a:prstGeom>
            <a:gradFill>
              <a:gsLst>
                <a:gs pos="50000">
                  <a:srgbClr val="10387A"/>
                </a:gs>
                <a:gs pos="50000">
                  <a:schemeClr val="accent1"/>
                </a:gs>
              </a:gsLst>
              <a:lin ang="14100000" scaled="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/>
                <a:t>S-</a:t>
              </a:r>
              <a:r>
                <a:rPr lang="en-US" sz="1100" err="1"/>
                <a:t>PubMedBERT</a:t>
              </a:r>
              <a:endParaRPr lang="en-US" sz="1100"/>
            </a:p>
          </p:txBody>
        </p:sp>
        <p:sp>
          <p:nvSpPr>
            <p:cNvPr id="18" name="Plus 17">
              <a:extLst>
                <a:ext uri="{FF2B5EF4-FFF2-40B4-BE49-F238E27FC236}">
                  <a16:creationId xmlns:a16="http://schemas.microsoft.com/office/drawing/2014/main" id="{5183041F-B858-C843-4DA0-B148BDEA5B71}"/>
                </a:ext>
              </a:extLst>
            </p:cNvPr>
            <p:cNvSpPr/>
            <p:nvPr/>
          </p:nvSpPr>
          <p:spPr>
            <a:xfrm>
              <a:off x="2443044" y="3401404"/>
              <a:ext cx="253259" cy="209227"/>
            </a:xfrm>
            <a:prstGeom prst="mathPlus">
              <a:avLst/>
            </a:prstGeom>
            <a:gradFill>
              <a:gsLst>
                <a:gs pos="50000">
                  <a:srgbClr val="10387A"/>
                </a:gs>
                <a:gs pos="50000">
                  <a:schemeClr val="accent1"/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F0FF61-FAB0-B59C-137C-D9298DA77D6E}"/>
                </a:ext>
              </a:extLst>
            </p:cNvPr>
            <p:cNvSpPr txBox="1"/>
            <p:nvPr/>
          </p:nvSpPr>
          <p:spPr>
            <a:xfrm>
              <a:off x="1080710" y="3816568"/>
              <a:ext cx="21339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/>
                <a:t>Base model + Similarity data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8481D3-504B-2133-727D-6D16ABA6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98349" y="3229348"/>
              <a:ext cx="4798017" cy="53165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75CC04-E264-F721-2439-3BECFC82822C}"/>
                </a:ext>
              </a:extLst>
            </p:cNvPr>
            <p:cNvSpPr txBox="1"/>
            <p:nvPr/>
          </p:nvSpPr>
          <p:spPr>
            <a:xfrm>
              <a:off x="6197220" y="3798483"/>
              <a:ext cx="4798017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hlinkClick r:id="rId8"/>
                </a:rPr>
                <a:t>https://www.researchgate.net/publication/364961522_Improved_Methods_to_Aid_Unsupervised_Evidence-Based_Fact_Checking_for_Online_Heath_News</a:t>
              </a:r>
              <a:r>
                <a:rPr lang="en-US" sz="800"/>
                <a:t> </a:t>
              </a:r>
            </a:p>
          </p:txBody>
        </p:sp>
        <p:sp>
          <p:nvSpPr>
            <p:cNvPr id="28" name="24-Point Star 27">
              <a:extLst>
                <a:ext uri="{FF2B5EF4-FFF2-40B4-BE49-F238E27FC236}">
                  <a16:creationId xmlns:a16="http://schemas.microsoft.com/office/drawing/2014/main" id="{80DBC8F6-69E3-78F1-243F-2A8A967AA1F3}"/>
                </a:ext>
              </a:extLst>
            </p:cNvPr>
            <p:cNvSpPr/>
            <p:nvPr/>
          </p:nvSpPr>
          <p:spPr>
            <a:xfrm>
              <a:off x="206968" y="3216829"/>
              <a:ext cx="566739" cy="541081"/>
            </a:xfrm>
            <a:prstGeom prst="star24">
              <a:avLst/>
            </a:prstGeom>
            <a:solidFill>
              <a:schemeClr val="accent5">
                <a:lumMod val="75000"/>
              </a:schemeClr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3138CA-6751-03E9-402F-2D380A62B1D6}"/>
                </a:ext>
              </a:extLst>
            </p:cNvPr>
            <p:cNvSpPr/>
            <p:nvPr/>
          </p:nvSpPr>
          <p:spPr>
            <a:xfrm>
              <a:off x="774836" y="2897494"/>
              <a:ext cx="10336454" cy="123954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1A77E4-A9C9-F6CA-BDA5-7414A94A5037}"/>
                </a:ext>
              </a:extLst>
            </p:cNvPr>
            <p:cNvSpPr txBox="1"/>
            <p:nvPr/>
          </p:nvSpPr>
          <p:spPr>
            <a:xfrm>
              <a:off x="3272414" y="2706181"/>
              <a:ext cx="4891086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i="1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/>
                <a:t>Domain-specific S-BERT Bi-Encoder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021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DBA1D-F168-8B5C-BA6F-CD6DEF7C4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245" y="31686"/>
            <a:ext cx="10515600" cy="1023710"/>
          </a:xfrm>
        </p:spPr>
        <p:txBody>
          <a:bodyPr/>
          <a:lstStyle/>
          <a:p>
            <a:pPr algn="ctr">
              <a:lnSpc>
                <a:spcPct val="85000"/>
              </a:lnSpc>
            </a:pPr>
            <a:r>
              <a:rPr lang="en-US" cap="small">
                <a:solidFill>
                  <a:schemeClr val="tx1"/>
                </a:solidFill>
              </a:rPr>
              <a:t>Mighty Inference Server </a:t>
            </a:r>
            <a:br>
              <a:rPr lang="en-US" cap="small">
                <a:solidFill>
                  <a:schemeClr val="tx1"/>
                </a:solidFill>
              </a:rPr>
            </a:br>
            <a:r>
              <a:rPr lang="en-US" cap="small">
                <a:solidFill>
                  <a:schemeClr val="tx1"/>
                </a:solidFill>
              </a:rPr>
              <a:t>for fast and concurrent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B8DAF-3A3F-95F6-A2C9-05E8DB8E4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538" y="1055396"/>
            <a:ext cx="5310507" cy="5186100"/>
          </a:xfr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  <a:cs typeface="Arial"/>
              </a:rPr>
              <a:t>AWS c6i.4xlarge</a:t>
            </a:r>
          </a:p>
          <a:p>
            <a:pPr marL="457200" lvl="1"/>
            <a:r>
              <a:rPr lang="en-US" sz="1400">
                <a:solidFill>
                  <a:schemeClr val="tx1"/>
                </a:solidFill>
              </a:rPr>
              <a:t>16 threads &amp; concurrent requests</a:t>
            </a:r>
          </a:p>
          <a:p>
            <a:pPr marL="457200" lvl="1"/>
            <a:r>
              <a:rPr lang="en-US" sz="1400">
                <a:solidFill>
                  <a:schemeClr val="tx1"/>
                </a:solidFill>
              </a:rPr>
              <a:t>Ingestion AND Queries</a:t>
            </a:r>
            <a:endParaRPr lang="en-US" sz="180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  <a:cs typeface="Arial"/>
              </a:rPr>
              <a:t>Custom reverse proxy</a:t>
            </a:r>
          </a:p>
          <a:p>
            <a:pPr marL="457200" lvl="1"/>
            <a:r>
              <a:rPr lang="en-US" sz="1400">
                <a:solidFill>
                  <a:schemeClr val="tx1"/>
                </a:solidFill>
              </a:rPr>
              <a:t>Handle all requests concurrently</a:t>
            </a:r>
          </a:p>
          <a:p>
            <a:pPr marL="457200" lvl="1"/>
            <a:r>
              <a:rPr lang="en-US" sz="1400">
                <a:solidFill>
                  <a:schemeClr val="tx1"/>
                </a:solidFill>
              </a:rPr>
              <a:t>Queues with minimal overhead</a:t>
            </a:r>
          </a:p>
          <a:p>
            <a:pPr marL="457200" lvl="1"/>
            <a:endParaRPr lang="en-US" sz="180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  <a:cs typeface="Arial"/>
              </a:rPr>
              <a:t>Very fast</a:t>
            </a:r>
          </a:p>
          <a:p>
            <a:pPr marL="457200" lvl="1"/>
            <a:r>
              <a:rPr lang="en-US" sz="1400">
                <a:solidFill>
                  <a:schemeClr val="tx1"/>
                </a:solidFill>
              </a:rPr>
              <a:t>Content vector: 200 to 500ms</a:t>
            </a:r>
          </a:p>
          <a:p>
            <a:pPr marL="457200" lvl="1"/>
            <a:r>
              <a:rPr lang="en-US" sz="1400">
                <a:solidFill>
                  <a:schemeClr val="tx1"/>
                </a:solidFill>
              </a:rPr>
              <a:t>Query vector: 30 to 50ms</a:t>
            </a:r>
          </a:p>
          <a:p>
            <a:pPr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  <a:cs typeface="Arial"/>
              </a:rPr>
              <a:t>High Throughput</a:t>
            </a:r>
          </a:p>
          <a:p>
            <a:pPr marL="457200" lvl="1"/>
            <a:r>
              <a:rPr lang="en-US" sz="1400">
                <a:solidFill>
                  <a:schemeClr val="tx1"/>
                </a:solidFill>
              </a:rPr>
              <a:t>All 460,000 embeddings in &lt; 6 hours</a:t>
            </a:r>
          </a:p>
          <a:p>
            <a:pPr marL="457200" lvl="1"/>
            <a:r>
              <a:rPr lang="en-US" sz="1400">
                <a:solidFill>
                  <a:schemeClr val="tx1"/>
                </a:solidFill>
              </a:rPr>
              <a:t>Up to 500 queries per second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0977F-00FD-13EA-8EB3-21DBC89816F2}"/>
              </a:ext>
            </a:extLst>
          </p:cNvPr>
          <p:cNvSpPr txBox="1"/>
          <p:nvPr/>
        </p:nvSpPr>
        <p:spPr>
          <a:xfrm>
            <a:off x="6586780" y="4762351"/>
            <a:ext cx="4881966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>
                <a:solidFill>
                  <a:srgbClr val="757070"/>
                </a:solidFill>
                <a:cs typeface="Arial"/>
              </a:rPr>
              <a:t>Embeddings per second for sample dataset of 1500 documents</a:t>
            </a:r>
            <a:endParaRPr lang="en-US" sz="900">
              <a:solidFill>
                <a:srgbClr val="75707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AED215-C06A-2094-C61D-13664D5F9ADC}"/>
              </a:ext>
            </a:extLst>
          </p:cNvPr>
          <p:cNvSpPr/>
          <p:nvPr/>
        </p:nvSpPr>
        <p:spPr>
          <a:xfrm>
            <a:off x="6096000" y="1356101"/>
            <a:ext cx="5562755" cy="3632527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20B356-CE6F-9A81-E62E-BFBA42B3C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354" y="1489923"/>
            <a:ext cx="5310508" cy="3241903"/>
          </a:xfrm>
          <a:prstGeom prst="rect">
            <a:avLst/>
          </a:prstGeom>
        </p:spPr>
      </p:pic>
      <p:pic>
        <p:nvPicPr>
          <p:cNvPr id="8" name="Graphic 2">
            <a:extLst>
              <a:ext uri="{FF2B5EF4-FFF2-40B4-BE49-F238E27FC236}">
                <a16:creationId xmlns:a16="http://schemas.microsoft.com/office/drawing/2014/main" id="{83152BCB-E0FE-092F-900F-EE7F67124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0290" y="3800566"/>
            <a:ext cx="961036" cy="31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7A8D54D-20C2-AF1F-F6D6-47E150B68917}"/>
              </a:ext>
            </a:extLst>
          </p:cNvPr>
          <p:cNvSpPr txBox="1">
            <a:spLocks/>
          </p:cNvSpPr>
          <p:nvPr/>
        </p:nvSpPr>
        <p:spPr>
          <a:xfrm>
            <a:off x="0" y="484831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Vector Search</a:t>
            </a:r>
          </a:p>
          <a:p>
            <a:pPr algn="ctr"/>
            <a:endParaRPr lang="en-US" cap="small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5B106B2-505F-C9E7-170C-AE8749436169}"/>
              </a:ext>
            </a:extLst>
          </p:cNvPr>
          <p:cNvGraphicFramePr/>
          <p:nvPr/>
        </p:nvGraphicFramePr>
        <p:xfrm>
          <a:off x="2032000" y="12954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5031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918961" y="6440154"/>
            <a:ext cx="435407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Source: Medscape EM Physician Compensation Report 2017</a:t>
            </a:r>
            <a:endParaRPr lang="en-US" sz="1200" b="0" i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5893546"/>
            <a:ext cx="12192000" cy="979444"/>
          </a:xfrm>
          <a:prstGeom prst="rect">
            <a:avLst/>
          </a:prstGeom>
          <a:solidFill>
            <a:srgbClr val="027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22" y="2045560"/>
            <a:ext cx="3566453" cy="3844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191" y="2173756"/>
            <a:ext cx="6572225" cy="3719790"/>
          </a:xfrm>
          <a:prstGeom prst="rect">
            <a:avLst/>
          </a:prstGeom>
          <a:effectLst>
            <a:reflection blurRad="6350" stA="52000" endA="300" endPos="5000" dir="5400000" sy="-100000" algn="bl" rotWithShape="0"/>
          </a:effectLst>
        </p:spPr>
      </p:pic>
      <p:sp>
        <p:nvSpPr>
          <p:cNvPr id="14" name="Title 3"/>
          <p:cNvSpPr txBox="1">
            <a:spLocks noChangeAspect="1"/>
          </p:cNvSpPr>
          <p:nvPr/>
        </p:nvSpPr>
        <p:spPr>
          <a:xfrm>
            <a:off x="7222193" y="3759589"/>
            <a:ext cx="3934643" cy="475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INSERT SCREENSHOT HERE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23" y="2369822"/>
            <a:ext cx="4993881" cy="2836212"/>
          </a:xfrm>
          <a:prstGeom prst="rect">
            <a:avLst/>
          </a:prstGeom>
        </p:spPr>
      </p:pic>
      <p:sp>
        <p:nvSpPr>
          <p:cNvPr id="16" name="Rectangle 15"/>
          <p:cNvSpPr>
            <a:spLocks noChangeAspect="1"/>
          </p:cNvSpPr>
          <p:nvPr/>
        </p:nvSpPr>
        <p:spPr>
          <a:xfrm>
            <a:off x="6220223" y="5187077"/>
            <a:ext cx="4993881" cy="238102"/>
          </a:xfrm>
          <a:prstGeom prst="rect">
            <a:avLst/>
          </a:prstGeom>
          <a:solidFill>
            <a:srgbClr val="257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DC40F5-6E42-6CD5-E7F2-64CC083FC600}"/>
              </a:ext>
            </a:extLst>
          </p:cNvPr>
          <p:cNvGrpSpPr>
            <a:grpSpLocks noChangeAspect="1"/>
          </p:cNvGrpSpPr>
          <p:nvPr/>
        </p:nvGrpSpPr>
        <p:grpSpPr>
          <a:xfrm>
            <a:off x="845181" y="313281"/>
            <a:ext cx="6929195" cy="1008485"/>
            <a:chOff x="2214805" y="381000"/>
            <a:chExt cx="8376995" cy="12192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805" y="581753"/>
              <a:ext cx="7620000" cy="92771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7AEEB1-7A41-3F69-6BE9-8EFD9C2505D1}"/>
                </a:ext>
              </a:extLst>
            </p:cNvPr>
            <p:cNvSpPr/>
            <p:nvPr/>
          </p:nvSpPr>
          <p:spPr>
            <a:xfrm>
              <a:off x="6629400" y="381000"/>
              <a:ext cx="3962400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293AD3D-C8C4-FBA4-47BF-20CA171F2D90}"/>
              </a:ext>
            </a:extLst>
          </p:cNvPr>
          <p:cNvSpPr txBox="1"/>
          <p:nvPr/>
        </p:nvSpPr>
        <p:spPr>
          <a:xfrm>
            <a:off x="4426601" y="260523"/>
            <a:ext cx="7417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Decisions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2462C-5445-432D-2759-789D08A3E25B}"/>
              </a:ext>
            </a:extLst>
          </p:cNvPr>
          <p:cNvSpPr txBox="1"/>
          <p:nvPr/>
        </p:nvSpPr>
        <p:spPr>
          <a:xfrm>
            <a:off x="2727731" y="6110339"/>
            <a:ext cx="2105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DynaMedex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EAE709-80DA-7D75-C198-95385A9C6EAF}"/>
              </a:ext>
            </a:extLst>
          </p:cNvPr>
          <p:cNvSpPr txBox="1"/>
          <p:nvPr/>
        </p:nvSpPr>
        <p:spPr>
          <a:xfrm>
            <a:off x="473298" y="6110339"/>
            <a:ext cx="1725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746E2-67F4-8428-8C9D-D876F124DFED}"/>
              </a:ext>
            </a:extLst>
          </p:cNvPr>
          <p:cNvSpPr txBox="1"/>
          <p:nvPr/>
        </p:nvSpPr>
        <p:spPr>
          <a:xfrm>
            <a:off x="9014512" y="6102088"/>
            <a:ext cx="2723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Health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85A8F0-D293-AC56-2A0B-C15C0A2092DF}"/>
              </a:ext>
            </a:extLst>
          </p:cNvPr>
          <p:cNvSpPr txBox="1"/>
          <p:nvPr/>
        </p:nvSpPr>
        <p:spPr>
          <a:xfrm>
            <a:off x="5232571" y="6116180"/>
            <a:ext cx="3384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DynaMed Decisions</a:t>
            </a:r>
          </a:p>
        </p:txBody>
      </p:sp>
    </p:spTree>
    <p:extLst>
      <p:ext uri="{BB962C8B-B14F-4D97-AF65-F5344CB8AC3E}">
        <p14:creationId xmlns:p14="http://schemas.microsoft.com/office/powerpoint/2010/main" val="302356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E005A16-1E8A-BF0F-3008-BD6C6B10A24A}"/>
              </a:ext>
            </a:extLst>
          </p:cNvPr>
          <p:cNvGrpSpPr/>
          <p:nvPr/>
        </p:nvGrpSpPr>
        <p:grpSpPr>
          <a:xfrm>
            <a:off x="299801" y="1636749"/>
            <a:ext cx="7267648" cy="2256401"/>
            <a:chOff x="299801" y="787658"/>
            <a:chExt cx="7267648" cy="2256401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7D7424E-5AA5-91F9-84D3-6CFF143EF0D2}"/>
                </a:ext>
              </a:extLst>
            </p:cNvPr>
            <p:cNvSpPr/>
            <p:nvPr/>
          </p:nvSpPr>
          <p:spPr>
            <a:xfrm>
              <a:off x="299801" y="787658"/>
              <a:ext cx="7267648" cy="2256401"/>
            </a:xfrm>
            <a:prstGeom prst="roundRect">
              <a:avLst>
                <a:gd name="adj" fmla="val 458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B6FD692-DAAA-A35A-756E-5AC47B5DB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30" y="945849"/>
              <a:ext cx="6952514" cy="195168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0EF415-579B-0A09-110F-C08388260327}"/>
                </a:ext>
              </a:extLst>
            </p:cNvPr>
            <p:cNvSpPr/>
            <p:nvPr/>
          </p:nvSpPr>
          <p:spPr>
            <a:xfrm>
              <a:off x="466630" y="943314"/>
              <a:ext cx="51525" cy="193954"/>
            </a:xfrm>
            <a:prstGeom prst="rect">
              <a:avLst/>
            </a:prstGeom>
            <a:solidFill>
              <a:srgbClr val="185A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A6F55E9-E116-DAD5-6396-833CD52D2CD3}"/>
              </a:ext>
            </a:extLst>
          </p:cNvPr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chemeClr val="bg1">
              <a:alpha val="998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773972A-9C5B-DF35-6D54-E9541EBCB56F}"/>
              </a:ext>
            </a:extLst>
          </p:cNvPr>
          <p:cNvSpPr/>
          <p:nvPr/>
        </p:nvSpPr>
        <p:spPr>
          <a:xfrm rot="16200000">
            <a:off x="2119933" y="3526580"/>
            <a:ext cx="714704" cy="461665"/>
          </a:xfrm>
          <a:prstGeom prst="rightArrow">
            <a:avLst/>
          </a:prstGeom>
          <a:solidFill>
            <a:srgbClr val="3E7F7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3B14D53-4835-899E-2B57-3E9C5879F451}"/>
              </a:ext>
            </a:extLst>
          </p:cNvPr>
          <p:cNvSpPr/>
          <p:nvPr/>
        </p:nvSpPr>
        <p:spPr>
          <a:xfrm>
            <a:off x="4149459" y="5824350"/>
            <a:ext cx="714704" cy="461665"/>
          </a:xfrm>
          <a:prstGeom prst="rightArrow">
            <a:avLst/>
          </a:prstGeom>
          <a:solidFill>
            <a:srgbClr val="3E7F7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AB8621-0C30-C511-C1B5-40FE7A896914}"/>
              </a:ext>
            </a:extLst>
          </p:cNvPr>
          <p:cNvSpPr/>
          <p:nvPr/>
        </p:nvSpPr>
        <p:spPr>
          <a:xfrm>
            <a:off x="736459" y="5689834"/>
            <a:ext cx="3481651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Vector search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B14292-11AD-31D1-3EC7-3BFD1123FFB2}"/>
              </a:ext>
            </a:extLst>
          </p:cNvPr>
          <p:cNvSpPr txBox="1"/>
          <p:nvPr/>
        </p:nvSpPr>
        <p:spPr>
          <a:xfrm>
            <a:off x="985157" y="598508"/>
            <a:ext cx="10221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/>
              <a:t>“what antibiotic is most appropriate for </a:t>
            </a:r>
            <a:r>
              <a:rPr lang="en-US" sz="2400" i="1" err="1"/>
              <a:t>preseptal</a:t>
            </a:r>
            <a:r>
              <a:rPr lang="en-US" sz="2400" i="1"/>
              <a:t> cellulitis?”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7F4235-4DF8-5ED3-47C6-356BB281D6CA}"/>
              </a:ext>
            </a:extLst>
          </p:cNvPr>
          <p:cNvSpPr/>
          <p:nvPr/>
        </p:nvSpPr>
        <p:spPr>
          <a:xfrm>
            <a:off x="736459" y="4051265"/>
            <a:ext cx="3481651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semantic search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DF1160-3057-6027-8009-85B7C501997E}"/>
              </a:ext>
            </a:extLst>
          </p:cNvPr>
          <p:cNvGrpSpPr/>
          <p:nvPr/>
        </p:nvGrpSpPr>
        <p:grpSpPr>
          <a:xfrm>
            <a:off x="5127681" y="2013861"/>
            <a:ext cx="6764518" cy="4645317"/>
            <a:chOff x="5127681" y="1600201"/>
            <a:chExt cx="6764518" cy="464531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2C52D6CF-AFE1-7787-32D3-139128BE9661}"/>
                </a:ext>
              </a:extLst>
            </p:cNvPr>
            <p:cNvSpPr/>
            <p:nvPr/>
          </p:nvSpPr>
          <p:spPr>
            <a:xfrm>
              <a:off x="5127681" y="1600201"/>
              <a:ext cx="6764518" cy="4645317"/>
            </a:xfrm>
            <a:prstGeom prst="roundRect">
              <a:avLst>
                <a:gd name="adj" fmla="val 458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2" name="Picture 1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4931A01E-B819-79A6-A69E-96B6DE0FA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406" y="1761846"/>
              <a:ext cx="6401932" cy="431004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5463FBD-D6B0-6F2F-5A07-DFED05A5887A}"/>
                </a:ext>
              </a:extLst>
            </p:cNvPr>
            <p:cNvCxnSpPr/>
            <p:nvPr/>
          </p:nvCxnSpPr>
          <p:spPr>
            <a:xfrm>
              <a:off x="5288825" y="1768196"/>
              <a:ext cx="6407950" cy="0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72DF52D-1BB6-B4C6-3998-618D86C73C12}"/>
                </a:ext>
              </a:extLst>
            </p:cNvPr>
            <p:cNvSpPr/>
            <p:nvPr/>
          </p:nvSpPr>
          <p:spPr>
            <a:xfrm>
              <a:off x="5298350" y="1774546"/>
              <a:ext cx="51525" cy="193954"/>
            </a:xfrm>
            <a:prstGeom prst="rect">
              <a:avLst/>
            </a:prstGeom>
            <a:solidFill>
              <a:srgbClr val="185A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7179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Arrow 11">
            <a:extLst>
              <a:ext uri="{FF2B5EF4-FFF2-40B4-BE49-F238E27FC236}">
                <a16:creationId xmlns:a16="http://schemas.microsoft.com/office/drawing/2014/main" id="{07F7EE8E-BBE1-9B0B-BC35-953B6E882940}"/>
              </a:ext>
            </a:extLst>
          </p:cNvPr>
          <p:cNvSpPr/>
          <p:nvPr/>
        </p:nvSpPr>
        <p:spPr>
          <a:xfrm>
            <a:off x="8232104" y="4790893"/>
            <a:ext cx="714704" cy="461665"/>
          </a:xfrm>
          <a:prstGeom prst="rightArrow">
            <a:avLst/>
          </a:prstGeom>
          <a:solidFill>
            <a:srgbClr val="3E7F7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0E7A15-9115-EEE1-2BFD-12B7C282B3A7}"/>
              </a:ext>
            </a:extLst>
          </p:cNvPr>
          <p:cNvSpPr/>
          <p:nvPr/>
        </p:nvSpPr>
        <p:spPr>
          <a:xfrm>
            <a:off x="4819104" y="4656377"/>
            <a:ext cx="3481651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Vector search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9EB855A4-4ED3-1ED5-2B1E-3A55FC8CB10E}"/>
              </a:ext>
            </a:extLst>
          </p:cNvPr>
          <p:cNvSpPr/>
          <p:nvPr/>
        </p:nvSpPr>
        <p:spPr>
          <a:xfrm rot="10800000">
            <a:off x="3226957" y="1717500"/>
            <a:ext cx="714704" cy="461665"/>
          </a:xfrm>
          <a:prstGeom prst="rightArrow">
            <a:avLst/>
          </a:prstGeom>
          <a:solidFill>
            <a:srgbClr val="3E7F7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E9E658-3D36-44DF-F1F8-9FF95D091514}"/>
              </a:ext>
            </a:extLst>
          </p:cNvPr>
          <p:cNvSpPr/>
          <p:nvPr/>
        </p:nvSpPr>
        <p:spPr>
          <a:xfrm>
            <a:off x="3847514" y="1625168"/>
            <a:ext cx="3481651" cy="646331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2400" cap="all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semantic search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1C6675-5B82-32D7-4D0B-2B43BFC45938}"/>
              </a:ext>
            </a:extLst>
          </p:cNvPr>
          <p:cNvGrpSpPr/>
          <p:nvPr/>
        </p:nvGrpSpPr>
        <p:grpSpPr>
          <a:xfrm>
            <a:off x="329964" y="655057"/>
            <a:ext cx="2923716" cy="5611323"/>
            <a:chOff x="329964" y="870957"/>
            <a:chExt cx="2923716" cy="561132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D23346-7D78-D484-8AC6-B64768C52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964" y="870957"/>
              <a:ext cx="2923716" cy="561132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8FE698-3DDB-865C-3DEC-1C1DB1445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036" y="1304458"/>
              <a:ext cx="2526874" cy="4506485"/>
            </a:xfrm>
            <a:prstGeom prst="rect">
              <a:avLst/>
            </a:prstGeom>
            <a:ln>
              <a:solidFill>
                <a:schemeClr val="accent1"/>
              </a:solidFill>
            </a:ln>
            <a:effectLst/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A162BB-AABE-69D3-78CF-77CE7460CBD6}"/>
              </a:ext>
            </a:extLst>
          </p:cNvPr>
          <p:cNvGrpSpPr/>
          <p:nvPr/>
        </p:nvGrpSpPr>
        <p:grpSpPr>
          <a:xfrm>
            <a:off x="8936331" y="597096"/>
            <a:ext cx="2923716" cy="5611323"/>
            <a:chOff x="9030921" y="812996"/>
            <a:chExt cx="2923716" cy="561132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745E4D-A2C3-10E7-F7A5-B9AFFB891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0921" y="812996"/>
              <a:ext cx="2923716" cy="561132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1E1D6B-39AB-56FA-90BA-3619594DE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8584" y="1225749"/>
              <a:ext cx="2588390" cy="4614689"/>
            </a:xfrm>
            <a:prstGeom prst="rect">
              <a:avLst/>
            </a:prstGeom>
            <a:ln>
              <a:solidFill>
                <a:schemeClr val="accent1"/>
              </a:solidFill>
            </a:ln>
            <a:effectLst/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270AE3D-2E41-7820-A586-0DBCAAB950B8}"/>
              </a:ext>
            </a:extLst>
          </p:cNvPr>
          <p:cNvSpPr txBox="1"/>
          <p:nvPr/>
        </p:nvSpPr>
        <p:spPr>
          <a:xfrm>
            <a:off x="3941661" y="3045219"/>
            <a:ext cx="4193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/>
              <a:t>“cleaning and sterilization of reusable feeding equipment”</a:t>
            </a:r>
          </a:p>
        </p:txBody>
      </p:sp>
    </p:spTree>
    <p:extLst>
      <p:ext uri="{BB962C8B-B14F-4D97-AF65-F5344CB8AC3E}">
        <p14:creationId xmlns:p14="http://schemas.microsoft.com/office/powerpoint/2010/main" val="358949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191718-0223-30E5-E364-BAB931458CAC}"/>
              </a:ext>
            </a:extLst>
          </p:cNvPr>
          <p:cNvSpPr txBox="1"/>
          <p:nvPr/>
        </p:nvSpPr>
        <p:spPr>
          <a:xfrm>
            <a:off x="227311" y="1824941"/>
            <a:ext cx="2515887" cy="428839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kern="1200">
                <a:latin typeface="+mn-lt"/>
                <a:ea typeface="+mn-ea"/>
                <a:cs typeface="+mn-cs"/>
              </a:rPr>
              <a:t>3 </a:t>
            </a:r>
            <a:r>
              <a:rPr lang="en-US" sz="2000"/>
              <a:t>experts, each rating the same 55</a:t>
            </a:r>
            <a:r>
              <a:rPr lang="en-US" sz="2000" kern="1200">
                <a:latin typeface="+mn-lt"/>
                <a:ea typeface="+mn-ea"/>
                <a:cs typeface="+mn-cs"/>
              </a:rPr>
              <a:t> queries</a:t>
            </a:r>
            <a:endParaRPr lang="en-US" sz="2000" kern="1200">
              <a:latin typeface="+mn-lt"/>
              <a:cs typeface="Arial"/>
            </a:endParaRPr>
          </a:p>
          <a:p>
            <a:pPr marL="285750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Side-by-side result sets (random and blind)</a:t>
            </a:r>
          </a:p>
          <a:p>
            <a:pPr marL="285750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Pick one or the other, or say both are good or both are bad</a:t>
            </a:r>
          </a:p>
          <a:p>
            <a:endParaRPr lang="en-US" sz="2000">
              <a:ea typeface="+mn-lt"/>
              <a:cs typeface="+mn-lt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E03BCAD-19B5-3379-B07B-F70BCBA4838E}"/>
              </a:ext>
            </a:extLst>
          </p:cNvPr>
          <p:cNvSpPr txBox="1">
            <a:spLocks/>
          </p:cNvSpPr>
          <p:nvPr/>
        </p:nvSpPr>
        <p:spPr>
          <a:xfrm>
            <a:off x="0" y="484831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Subject Matter Expert Feedback</a:t>
            </a:r>
          </a:p>
          <a:p>
            <a:pPr algn="ctr"/>
            <a:endParaRPr lang="en-US" cap="small"/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0C2E60-54AB-538B-8DC1-050731CE6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04" y="1928773"/>
            <a:ext cx="8514271" cy="4080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6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191718-0223-30E5-E364-BAB931458CAC}"/>
              </a:ext>
            </a:extLst>
          </p:cNvPr>
          <p:cNvSpPr txBox="1"/>
          <p:nvPr/>
        </p:nvSpPr>
        <p:spPr>
          <a:xfrm>
            <a:off x="839788" y="1575092"/>
            <a:ext cx="4792272" cy="428839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Rater Majority Consensus: 89%</a:t>
            </a:r>
          </a:p>
          <a:p>
            <a:pPr marL="285750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Results</a:t>
            </a:r>
            <a:endParaRPr lang="en-US"/>
          </a:p>
          <a:p>
            <a:pPr marL="742950" lvl="1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53% preferred vector search</a:t>
            </a:r>
          </a:p>
          <a:p>
            <a:pPr marL="742950" lvl="1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14% preferred concept search</a:t>
            </a:r>
          </a:p>
          <a:p>
            <a:pPr marL="742950" lvl="1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10% said both were good</a:t>
            </a:r>
          </a:p>
          <a:p>
            <a:pPr marL="742950" lvl="1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23% said both were bad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ea typeface="+mn-lt"/>
              <a:cs typeface="+mn-lt"/>
            </a:endParaRPr>
          </a:p>
        </p:txBody>
      </p:sp>
      <p:pic>
        <p:nvPicPr>
          <p:cNvPr id="6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5E617B8C-AF05-1C63-3506-8AB76D5AC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277" y="1477118"/>
            <a:ext cx="4828673" cy="4779077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E03BCAD-19B5-3379-B07B-F70BCBA4838E}"/>
              </a:ext>
            </a:extLst>
          </p:cNvPr>
          <p:cNvSpPr txBox="1">
            <a:spLocks/>
          </p:cNvSpPr>
          <p:nvPr/>
        </p:nvSpPr>
        <p:spPr>
          <a:xfrm>
            <a:off x="0" y="484831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Subject Matter Expert Feedback</a:t>
            </a:r>
          </a:p>
          <a:p>
            <a:pPr algn="ctr"/>
            <a:endParaRPr lang="en-US" cap="small"/>
          </a:p>
        </p:txBody>
      </p:sp>
    </p:spTree>
    <p:extLst>
      <p:ext uri="{BB962C8B-B14F-4D97-AF65-F5344CB8AC3E}">
        <p14:creationId xmlns:p14="http://schemas.microsoft.com/office/powerpoint/2010/main" val="38100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D2FF97C-BEF4-4946-A7CC-C7F65E4A9BDA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Daily Content Refresh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D99F7532-E42E-FC41-B338-F3B410AB2E70}"/>
              </a:ext>
            </a:extLst>
          </p:cNvPr>
          <p:cNvSpPr/>
          <p:nvPr/>
        </p:nvSpPr>
        <p:spPr>
          <a:xfrm>
            <a:off x="0" y="2247088"/>
            <a:ext cx="12169140" cy="813609"/>
          </a:xfrm>
          <a:prstGeom prst="rightArrow">
            <a:avLst/>
          </a:prstGeom>
          <a:solidFill>
            <a:srgbClr val="0472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894979-6E19-6641-8D61-25D7D9D1734E}"/>
              </a:ext>
            </a:extLst>
          </p:cNvPr>
          <p:cNvGrpSpPr/>
          <p:nvPr/>
        </p:nvGrpSpPr>
        <p:grpSpPr>
          <a:xfrm>
            <a:off x="1415294" y="2226940"/>
            <a:ext cx="1251706" cy="813609"/>
            <a:chOff x="1208177" y="959777"/>
            <a:chExt cx="1251706" cy="813609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29827AE-A495-AE4F-9F59-992F172111EA}"/>
                </a:ext>
              </a:extLst>
            </p:cNvPr>
            <p:cNvSpPr/>
            <p:nvPr/>
          </p:nvSpPr>
          <p:spPr>
            <a:xfrm>
              <a:off x="1208177" y="959777"/>
              <a:ext cx="1251706" cy="8136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>
              <a:extLst>
                <a:ext uri="{FF2B5EF4-FFF2-40B4-BE49-F238E27FC236}">
                  <a16:creationId xmlns:a16="http://schemas.microsoft.com/office/drawing/2014/main" id="{703C545B-0F9D-E749-92E1-2960E002143A}"/>
                </a:ext>
              </a:extLst>
            </p:cNvPr>
            <p:cNvSpPr txBox="1"/>
            <p:nvPr/>
          </p:nvSpPr>
          <p:spPr>
            <a:xfrm>
              <a:off x="1247894" y="999494"/>
              <a:ext cx="1172272" cy="7341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Rebuild Graph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18A658-CD38-7C41-B18A-74BFD27CF776}"/>
              </a:ext>
            </a:extLst>
          </p:cNvPr>
          <p:cNvGrpSpPr/>
          <p:nvPr/>
        </p:nvGrpSpPr>
        <p:grpSpPr>
          <a:xfrm>
            <a:off x="5458717" y="2220729"/>
            <a:ext cx="1251706" cy="813609"/>
            <a:chOff x="1208177" y="959777"/>
            <a:chExt cx="1251706" cy="813609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305B658D-6E3B-6541-9521-F42066F87512}"/>
                </a:ext>
              </a:extLst>
            </p:cNvPr>
            <p:cNvSpPr/>
            <p:nvPr/>
          </p:nvSpPr>
          <p:spPr>
            <a:xfrm>
              <a:off x="1208177" y="959777"/>
              <a:ext cx="1251706" cy="8136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>
              <a:extLst>
                <a:ext uri="{FF2B5EF4-FFF2-40B4-BE49-F238E27FC236}">
                  <a16:creationId xmlns:a16="http://schemas.microsoft.com/office/drawing/2014/main" id="{81277CEE-47D9-6440-A2C5-3F2C1092A6A4}"/>
                </a:ext>
              </a:extLst>
            </p:cNvPr>
            <p:cNvSpPr txBox="1"/>
            <p:nvPr/>
          </p:nvSpPr>
          <p:spPr>
            <a:xfrm>
              <a:off x="1247894" y="999494"/>
              <a:ext cx="1172272" cy="7341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Refresh Caches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DD0F2D-0ACA-0A4F-B934-BFEAF96D0F57}"/>
              </a:ext>
            </a:extLst>
          </p:cNvPr>
          <p:cNvGrpSpPr/>
          <p:nvPr/>
        </p:nvGrpSpPr>
        <p:grpSpPr>
          <a:xfrm>
            <a:off x="9296400" y="2207411"/>
            <a:ext cx="1251706" cy="813609"/>
            <a:chOff x="1208177" y="959777"/>
            <a:chExt cx="1251706" cy="813609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C1049D11-269A-8B4A-99CF-82183BA05B6E}"/>
                </a:ext>
              </a:extLst>
            </p:cNvPr>
            <p:cNvSpPr/>
            <p:nvPr/>
          </p:nvSpPr>
          <p:spPr>
            <a:xfrm>
              <a:off x="1208177" y="959777"/>
              <a:ext cx="1251706" cy="8136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>
              <a:extLst>
                <a:ext uri="{FF2B5EF4-FFF2-40B4-BE49-F238E27FC236}">
                  <a16:creationId xmlns:a16="http://schemas.microsoft.com/office/drawing/2014/main" id="{8ACD10CE-534B-5B4C-81AB-27E7CC9F2176}"/>
                </a:ext>
              </a:extLst>
            </p:cNvPr>
            <p:cNvSpPr txBox="1"/>
            <p:nvPr/>
          </p:nvSpPr>
          <p:spPr>
            <a:xfrm>
              <a:off x="1247894" y="999494"/>
              <a:ext cx="1172272" cy="7341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err="1"/>
                <a:t>Reingest</a:t>
              </a:r>
              <a:r>
                <a:rPr lang="en-US" sz="1400" kern="1200"/>
                <a:t> Content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6826AFC-F9E8-1EC9-CEC2-5B8758C07B9A}"/>
              </a:ext>
            </a:extLst>
          </p:cNvPr>
          <p:cNvGrpSpPr/>
          <p:nvPr/>
        </p:nvGrpSpPr>
        <p:grpSpPr>
          <a:xfrm>
            <a:off x="990600" y="3856353"/>
            <a:ext cx="2027022" cy="900473"/>
            <a:chOff x="2135714" y="3856353"/>
            <a:chExt cx="2027022" cy="90047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C26E258-77DE-FE4B-9300-C499C4EC3B3C}"/>
                </a:ext>
              </a:extLst>
            </p:cNvPr>
            <p:cNvSpPr/>
            <p:nvPr/>
          </p:nvSpPr>
          <p:spPr>
            <a:xfrm>
              <a:off x="2135714" y="3856353"/>
              <a:ext cx="2027022" cy="9004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01168" tIns="137160" rIns="182880" bIns="137160" rtlCol="0" anchor="ctr">
              <a:noAutofit/>
            </a:bodyPr>
            <a:lstStyle/>
            <a:p>
              <a:pPr algn="ctr"/>
              <a:endParaRPr lang="en-US" sz="1200" cap="all" spc="300">
                <a:solidFill>
                  <a:schemeClr val="tx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A83FC9-567A-EB42-82D3-E5EA712F3E32}"/>
                </a:ext>
              </a:extLst>
            </p:cNvPr>
            <p:cNvSpPr/>
            <p:nvPr/>
          </p:nvSpPr>
          <p:spPr>
            <a:xfrm>
              <a:off x="2284699" y="4430134"/>
              <a:ext cx="177813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cap="all" spc="300"/>
                <a:t>Med KG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B4CCB16-B1B9-1E45-A100-C9321CE9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0300" y="3955909"/>
              <a:ext cx="1023665" cy="534947"/>
            </a:xfrm>
            <a:prstGeom prst="rect">
              <a:avLst/>
            </a:prstGeom>
          </p:spPr>
        </p:pic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B53E1A0-EEC7-F34A-8368-216FEF0CC912}"/>
              </a:ext>
            </a:extLst>
          </p:cNvPr>
          <p:cNvCxnSpPr/>
          <p:nvPr/>
        </p:nvCxnSpPr>
        <p:spPr>
          <a:xfrm>
            <a:off x="9982200" y="3182647"/>
            <a:ext cx="0" cy="587568"/>
          </a:xfrm>
          <a:prstGeom prst="straightConnector1">
            <a:avLst/>
          </a:prstGeom>
          <a:ln w="38100" cap="rnd">
            <a:solidFill>
              <a:schemeClr val="bg1">
                <a:lumMod val="50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2B5E397C-08F5-8443-B5AB-00DEDE91AF05}"/>
              </a:ext>
            </a:extLst>
          </p:cNvPr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8AEC9B-0E29-A24B-D9FA-CA58BC69B6A4}"/>
              </a:ext>
            </a:extLst>
          </p:cNvPr>
          <p:cNvGrpSpPr/>
          <p:nvPr/>
        </p:nvGrpSpPr>
        <p:grpSpPr>
          <a:xfrm>
            <a:off x="1020978" y="5544766"/>
            <a:ext cx="2027022" cy="876424"/>
            <a:chOff x="2130259" y="5544766"/>
            <a:chExt cx="2027022" cy="8764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A29B3DF-C84B-4241-A98D-CDF87021DFD7}"/>
                </a:ext>
              </a:extLst>
            </p:cNvPr>
            <p:cNvSpPr/>
            <p:nvPr/>
          </p:nvSpPr>
          <p:spPr>
            <a:xfrm>
              <a:off x="2130259" y="5544766"/>
              <a:ext cx="2027022" cy="876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01168" tIns="137160" rIns="182880" bIns="137160" rtlCol="0" anchor="ctr">
              <a:noAutofit/>
            </a:bodyPr>
            <a:lstStyle/>
            <a:p>
              <a:pPr algn="ctr"/>
              <a:endParaRPr lang="en-US" sz="1200" cap="all" spc="300">
                <a:solidFill>
                  <a:schemeClr val="tx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6F9986F-466F-EF4A-9AD8-C3CE8A5C8480}"/>
                </a:ext>
              </a:extLst>
            </p:cNvPr>
            <p:cNvSpPr txBox="1"/>
            <p:nvPr/>
          </p:nvSpPr>
          <p:spPr>
            <a:xfrm>
              <a:off x="3324408" y="5991896"/>
              <a:ext cx="5989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Cambay Devanagari" pitchFamily="2" charset="77"/>
                  <a:cs typeface="Cambay Devanagari" pitchFamily="2" charset="77"/>
                </a:rPr>
                <a:t>S</a:t>
              </a:r>
              <a:r>
                <a:rPr lang="en-US" sz="2000">
                  <a:latin typeface="Cambay Devanagari" pitchFamily="2" charset="77"/>
                  <a:cs typeface="Cambay Devanagari" pitchFamily="2" charset="77"/>
                </a:rPr>
                <a:t>3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3C51AA7-0815-D348-900E-E47747416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7969" y="5622062"/>
              <a:ext cx="630539" cy="75288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311CE04-B530-E844-A968-DE11FBB41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032" y="5765806"/>
              <a:ext cx="918403" cy="24425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4C76626-B58D-00E0-84B8-AE3B21BBB56D}"/>
              </a:ext>
            </a:extLst>
          </p:cNvPr>
          <p:cNvGrpSpPr/>
          <p:nvPr/>
        </p:nvGrpSpPr>
        <p:grpSpPr>
          <a:xfrm>
            <a:off x="8944579" y="3842427"/>
            <a:ext cx="2028221" cy="2573548"/>
            <a:chOff x="9363791" y="3842427"/>
            <a:chExt cx="2028221" cy="257354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240313C-E2BC-9C4A-9E62-E831F3F1CDCF}"/>
                </a:ext>
              </a:extLst>
            </p:cNvPr>
            <p:cNvSpPr/>
            <p:nvPr/>
          </p:nvSpPr>
          <p:spPr>
            <a:xfrm>
              <a:off x="9364990" y="3842427"/>
              <a:ext cx="2027022" cy="2573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01168" tIns="137160" rIns="182880" bIns="137160" rtlCol="0" anchor="ctr">
              <a:noAutofit/>
            </a:bodyPr>
            <a:lstStyle/>
            <a:p>
              <a:pPr algn="ctr"/>
              <a:endParaRPr lang="en-US" sz="1200" cap="all" spc="300">
                <a:solidFill>
                  <a:schemeClr val="tx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E5E0EEA-405F-394D-A95E-CC1C373F3D48}"/>
                </a:ext>
              </a:extLst>
            </p:cNvPr>
            <p:cNvSpPr/>
            <p:nvPr/>
          </p:nvSpPr>
          <p:spPr>
            <a:xfrm>
              <a:off x="9363791" y="4409183"/>
              <a:ext cx="20136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cap="all" spc="300"/>
                <a:t>Content</a:t>
              </a:r>
            </a:p>
            <a:p>
              <a:pPr algn="ctr"/>
              <a:r>
                <a:rPr lang="en-US" sz="1200" cap="all" spc="300"/>
                <a:t>Ingestion </a:t>
              </a:r>
            </a:p>
            <a:p>
              <a:pPr algn="ctr"/>
              <a:r>
                <a:rPr lang="en-US" sz="1200" cap="all" spc="300"/>
                <a:t>Pipeline</a:t>
              </a: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CF82A47C-C110-DF44-B8A0-2A0CB6B699D9}"/>
                </a:ext>
              </a:extLst>
            </p:cNvPr>
            <p:cNvSpPr/>
            <p:nvPr/>
          </p:nvSpPr>
          <p:spPr>
            <a:xfrm rot="16200000">
              <a:off x="9612864" y="5406668"/>
              <a:ext cx="436288" cy="446708"/>
            </a:xfrm>
            <a:prstGeom prst="arc">
              <a:avLst/>
            </a:prstGeom>
            <a:ln w="149225" cap="flat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864769A-6BBB-2341-BD43-A878AA509A38}"/>
                </a:ext>
              </a:extLst>
            </p:cNvPr>
            <p:cNvCxnSpPr>
              <a:cxnSpLocks/>
            </p:cNvCxnSpPr>
            <p:nvPr/>
          </p:nvCxnSpPr>
          <p:spPr>
            <a:xfrm>
              <a:off x="9472257" y="5695774"/>
              <a:ext cx="249127" cy="0"/>
            </a:xfrm>
            <a:prstGeom prst="line">
              <a:avLst/>
            </a:prstGeom>
            <a:ln w="98425" cap="flat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8FC51D5-E526-4A48-9D75-C753CEC1D3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54931" y="5402167"/>
              <a:ext cx="848554" cy="0"/>
            </a:xfrm>
            <a:prstGeom prst="line">
              <a:avLst/>
            </a:prstGeom>
            <a:ln w="149225" cap="flat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ACA42FC5-B2AD-F547-9F7F-E8DAF4F987FC}"/>
                </a:ext>
              </a:extLst>
            </p:cNvPr>
            <p:cNvSpPr/>
            <p:nvPr/>
          </p:nvSpPr>
          <p:spPr>
            <a:xfrm rot="5400000">
              <a:off x="10719016" y="4957706"/>
              <a:ext cx="436288" cy="446708"/>
            </a:xfrm>
            <a:prstGeom prst="arc">
              <a:avLst/>
            </a:prstGeom>
            <a:ln w="149225" cap="flat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C40EA33-59BA-2843-92B7-C601B28F93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96507" y="5278702"/>
              <a:ext cx="0" cy="248197"/>
            </a:xfrm>
            <a:prstGeom prst="line">
              <a:avLst/>
            </a:prstGeom>
            <a:ln w="98425" cap="flat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0EF0459-593A-4049-9DE7-77761FBD3B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80586" y="5273091"/>
              <a:ext cx="0" cy="248197"/>
            </a:xfrm>
            <a:prstGeom prst="line">
              <a:avLst/>
            </a:prstGeom>
            <a:ln w="98425" cap="flat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DC71D2A-9E5B-4D49-83E3-7B9DD506939C}"/>
                </a:ext>
              </a:extLst>
            </p:cNvPr>
            <p:cNvCxnSpPr>
              <a:cxnSpLocks/>
            </p:cNvCxnSpPr>
            <p:nvPr/>
          </p:nvCxnSpPr>
          <p:spPr>
            <a:xfrm>
              <a:off x="11060677" y="5113517"/>
              <a:ext cx="249127" cy="0"/>
            </a:xfrm>
            <a:prstGeom prst="line">
              <a:avLst/>
            </a:prstGeom>
            <a:ln w="98425" cap="flat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CA9E990-C535-EE48-A9C3-51BFCBC15BDD}"/>
                </a:ext>
              </a:extLst>
            </p:cNvPr>
            <p:cNvCxnSpPr/>
            <p:nvPr/>
          </p:nvCxnSpPr>
          <p:spPr>
            <a:xfrm>
              <a:off x="11169816" y="4239370"/>
              <a:ext cx="0" cy="803839"/>
            </a:xfrm>
            <a:prstGeom prst="line">
              <a:avLst/>
            </a:prstGeom>
            <a:ln w="149225" cap="flat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643787A-F2C7-EA4F-91E7-958843534EF9}"/>
                </a:ext>
              </a:extLst>
            </p:cNvPr>
            <p:cNvCxnSpPr/>
            <p:nvPr/>
          </p:nvCxnSpPr>
          <p:spPr>
            <a:xfrm>
              <a:off x="9600415" y="5764309"/>
              <a:ext cx="0" cy="549033"/>
            </a:xfrm>
            <a:prstGeom prst="line">
              <a:avLst/>
            </a:prstGeom>
            <a:ln w="149225" cap="flat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E32727C-294D-B949-81A9-DEDD41FACB87}"/>
              </a:ext>
            </a:extLst>
          </p:cNvPr>
          <p:cNvCxnSpPr/>
          <p:nvPr/>
        </p:nvCxnSpPr>
        <p:spPr>
          <a:xfrm>
            <a:off x="6096000" y="3182647"/>
            <a:ext cx="0" cy="587568"/>
          </a:xfrm>
          <a:prstGeom prst="straightConnector1">
            <a:avLst/>
          </a:prstGeom>
          <a:ln w="38100" cap="rnd">
            <a:solidFill>
              <a:schemeClr val="bg1">
                <a:lumMod val="50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382FDC7C-018E-2449-91E2-AB851DB133BA}"/>
              </a:ext>
            </a:extLst>
          </p:cNvPr>
          <p:cNvCxnSpPr/>
          <p:nvPr/>
        </p:nvCxnSpPr>
        <p:spPr>
          <a:xfrm>
            <a:off x="2018457" y="3169677"/>
            <a:ext cx="0" cy="587568"/>
          </a:xfrm>
          <a:prstGeom prst="straightConnector1">
            <a:avLst/>
          </a:prstGeom>
          <a:ln w="38100" cap="rnd">
            <a:solidFill>
              <a:schemeClr val="bg1">
                <a:lumMod val="50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40A05559-D2FF-2C42-841F-791602D055FF}"/>
              </a:ext>
            </a:extLst>
          </p:cNvPr>
          <p:cNvCxnSpPr/>
          <p:nvPr/>
        </p:nvCxnSpPr>
        <p:spPr>
          <a:xfrm>
            <a:off x="2018457" y="4901205"/>
            <a:ext cx="0" cy="587568"/>
          </a:xfrm>
          <a:prstGeom prst="straightConnector1">
            <a:avLst/>
          </a:prstGeom>
          <a:ln w="38100" cap="rnd">
            <a:solidFill>
              <a:schemeClr val="bg1">
                <a:lumMod val="50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D00EE85D-5DE9-3C5D-0EDF-9B296967061C}"/>
              </a:ext>
            </a:extLst>
          </p:cNvPr>
          <p:cNvGrpSpPr/>
          <p:nvPr/>
        </p:nvGrpSpPr>
        <p:grpSpPr>
          <a:xfrm>
            <a:off x="5029200" y="3842426"/>
            <a:ext cx="2027022" cy="2573551"/>
            <a:chOff x="5714938" y="3842426"/>
            <a:chExt cx="2027022" cy="257355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E41CCCC-C52D-0F49-AD60-2F9C80614CB2}"/>
                </a:ext>
              </a:extLst>
            </p:cNvPr>
            <p:cNvSpPr/>
            <p:nvPr/>
          </p:nvSpPr>
          <p:spPr>
            <a:xfrm>
              <a:off x="5714938" y="3842426"/>
              <a:ext cx="2027022" cy="2573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01168" tIns="137160" rIns="182880" bIns="137160" rtlCol="0" anchor="ctr">
              <a:noAutofit/>
            </a:bodyPr>
            <a:lstStyle/>
            <a:p>
              <a:pPr algn="ctr"/>
              <a:endParaRPr lang="en-US" sz="1200" cap="all" spc="30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9538F50-E1FE-994B-9CE4-89C5DD9BAA4B}"/>
                </a:ext>
              </a:extLst>
            </p:cNvPr>
            <p:cNvSpPr/>
            <p:nvPr/>
          </p:nvSpPr>
          <p:spPr>
            <a:xfrm>
              <a:off x="5876525" y="5739563"/>
              <a:ext cx="17572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cap="all" spc="300"/>
                <a:t>QUERY </a:t>
              </a:r>
            </a:p>
            <a:p>
              <a:pPr algn="ctr"/>
              <a:r>
                <a:rPr lang="en-US" sz="1200" cap="all" spc="300"/>
                <a:t>INTELLIGENCE</a:t>
              </a:r>
            </a:p>
          </p:txBody>
        </p:sp>
        <p:pic>
          <p:nvPicPr>
            <p:cNvPr id="41" name="Graphic 40" descr="Brain in head">
              <a:extLst>
                <a:ext uri="{FF2B5EF4-FFF2-40B4-BE49-F238E27FC236}">
                  <a16:creationId xmlns:a16="http://schemas.microsoft.com/office/drawing/2014/main" id="{5E0AFEBA-EE88-C34C-A61D-D413D1B2B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05025" y="4161817"/>
              <a:ext cx="1339175" cy="1339175"/>
            </a:xfrm>
            <a:prstGeom prst="rect">
              <a:avLst/>
            </a:prstGeom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6486823-7A77-A364-A588-306120807A1C}"/>
              </a:ext>
            </a:extLst>
          </p:cNvPr>
          <p:cNvSpPr/>
          <p:nvPr/>
        </p:nvSpPr>
        <p:spPr>
          <a:xfrm>
            <a:off x="1107421" y="1905000"/>
            <a:ext cx="645179" cy="627863"/>
          </a:xfrm>
          <a:prstGeom prst="ellipse">
            <a:avLst/>
          </a:prstGeom>
          <a:solidFill>
            <a:srgbClr val="FF6E1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C462705-D669-8F09-C195-F874B03084EB}"/>
              </a:ext>
            </a:extLst>
          </p:cNvPr>
          <p:cNvSpPr/>
          <p:nvPr/>
        </p:nvSpPr>
        <p:spPr>
          <a:xfrm>
            <a:off x="5146021" y="1905000"/>
            <a:ext cx="645179" cy="627863"/>
          </a:xfrm>
          <a:prstGeom prst="ellipse">
            <a:avLst/>
          </a:prstGeom>
          <a:solidFill>
            <a:srgbClr val="FF6E1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219E5D-80B0-AABB-1F88-B61C9C57751C}"/>
              </a:ext>
            </a:extLst>
          </p:cNvPr>
          <p:cNvSpPr/>
          <p:nvPr/>
        </p:nvSpPr>
        <p:spPr>
          <a:xfrm>
            <a:off x="8956021" y="1905000"/>
            <a:ext cx="645179" cy="627863"/>
          </a:xfrm>
          <a:prstGeom prst="ellipse">
            <a:avLst/>
          </a:prstGeom>
          <a:solidFill>
            <a:srgbClr val="FF6E1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141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0EFD2D1-4A34-4977-BD70-F0E69AF1B4B1}"/>
              </a:ext>
            </a:extLst>
          </p:cNvPr>
          <p:cNvSpPr/>
          <p:nvPr/>
        </p:nvSpPr>
        <p:spPr>
          <a:xfrm>
            <a:off x="4040034" y="1600561"/>
            <a:ext cx="3205875" cy="4678204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600" cap="all" spc="300"/>
          </a:p>
          <a:p>
            <a:pPr algn="ctr"/>
            <a:r>
              <a:rPr lang="en-US" sz="1600" cap="all" spc="300"/>
              <a:t>ETL process</a:t>
            </a:r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400" cap="all" spc="300"/>
          </a:p>
        </p:txBody>
      </p:sp>
      <p:sp>
        <p:nvSpPr>
          <p:cNvPr id="24" name="Title 2"/>
          <p:cNvSpPr txBox="1">
            <a:spLocks/>
          </p:cNvSpPr>
          <p:nvPr/>
        </p:nvSpPr>
        <p:spPr>
          <a:xfrm>
            <a:off x="0" y="4572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Content Ingestion Pipeline</a:t>
            </a:r>
          </a:p>
        </p:txBody>
      </p:sp>
      <p:cxnSp>
        <p:nvCxnSpPr>
          <p:cNvPr id="39" name="Straight Arrow Connector 38"/>
          <p:cNvCxnSpPr>
            <a:cxnSpLocks/>
          </p:cNvCxnSpPr>
          <p:nvPr/>
        </p:nvCxnSpPr>
        <p:spPr>
          <a:xfrm>
            <a:off x="6493654" y="4138041"/>
            <a:ext cx="1525690" cy="0"/>
          </a:xfrm>
          <a:prstGeom prst="straightConnector1">
            <a:avLst/>
          </a:prstGeom>
          <a:ln w="31750">
            <a:solidFill>
              <a:srgbClr val="3E7F7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267630"/>
            <a:ext cx="1495579" cy="51571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04" y="2216058"/>
            <a:ext cx="1807796" cy="903898"/>
          </a:xfrm>
          <a:prstGeom prst="rect">
            <a:avLst/>
          </a:prstGeom>
        </p:spPr>
      </p:pic>
      <p:cxnSp>
        <p:nvCxnSpPr>
          <p:cNvPr id="63" name="Straight Arrow Connector 62"/>
          <p:cNvCxnSpPr>
            <a:cxnSpLocks/>
          </p:cNvCxnSpPr>
          <p:nvPr/>
        </p:nvCxnSpPr>
        <p:spPr>
          <a:xfrm>
            <a:off x="2961902" y="2668007"/>
            <a:ext cx="909833" cy="0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5665701" y="2903301"/>
            <a:ext cx="0" cy="2613464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0EFD2D1-4A34-4977-BD70-F0E69AF1B4B1}"/>
              </a:ext>
            </a:extLst>
          </p:cNvPr>
          <p:cNvSpPr/>
          <p:nvPr/>
        </p:nvSpPr>
        <p:spPr>
          <a:xfrm>
            <a:off x="4315033" y="3259021"/>
            <a:ext cx="2655184" cy="46166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converters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EFD2D1-4A34-4977-BD70-F0E69AF1B4B1}"/>
              </a:ext>
            </a:extLst>
          </p:cNvPr>
          <p:cNvSpPr/>
          <p:nvPr/>
        </p:nvSpPr>
        <p:spPr>
          <a:xfrm>
            <a:off x="4315033" y="4021021"/>
            <a:ext cx="2655184" cy="46166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enrichers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0EFD2D1-4A34-4977-BD70-F0E69AF1B4B1}"/>
              </a:ext>
            </a:extLst>
          </p:cNvPr>
          <p:cNvSpPr/>
          <p:nvPr/>
        </p:nvSpPr>
        <p:spPr>
          <a:xfrm>
            <a:off x="4315033" y="4781067"/>
            <a:ext cx="2655184" cy="46166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indexers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0EFD2D1-4A34-4977-BD70-F0E69AF1B4B1}"/>
              </a:ext>
            </a:extLst>
          </p:cNvPr>
          <p:cNvSpPr/>
          <p:nvPr/>
        </p:nvSpPr>
        <p:spPr>
          <a:xfrm>
            <a:off x="4315033" y="5540556"/>
            <a:ext cx="2655184" cy="46166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 err="1">
                <a:solidFill>
                  <a:schemeClr val="bg1"/>
                </a:solidFill>
              </a:rPr>
              <a:t>notifiers</a:t>
            </a:r>
            <a:endParaRPr lang="en-US" sz="1200" b="1" cap="all" spc="300">
              <a:solidFill>
                <a:schemeClr val="bg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0EFD2D1-4A34-4977-BD70-F0E69AF1B4B1}"/>
              </a:ext>
            </a:extLst>
          </p:cNvPr>
          <p:cNvSpPr/>
          <p:nvPr/>
        </p:nvSpPr>
        <p:spPr>
          <a:xfrm>
            <a:off x="4320042" y="2497021"/>
            <a:ext cx="2655184" cy="461665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listener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27FD94-3580-C64F-933E-7D634BF103AE}"/>
              </a:ext>
            </a:extLst>
          </p:cNvPr>
          <p:cNvSpPr/>
          <p:nvPr/>
        </p:nvSpPr>
        <p:spPr>
          <a:xfrm>
            <a:off x="0" y="6445984"/>
            <a:ext cx="12192000" cy="427005"/>
          </a:xfrm>
          <a:prstGeom prst="rect">
            <a:avLst/>
          </a:prstGeom>
          <a:solidFill>
            <a:srgbClr val="F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876EEA-D4FA-3894-4156-C3AE787A88F4}"/>
              </a:ext>
            </a:extLst>
          </p:cNvPr>
          <p:cNvGrpSpPr/>
          <p:nvPr/>
        </p:nvGrpSpPr>
        <p:grpSpPr>
          <a:xfrm>
            <a:off x="9748310" y="4800600"/>
            <a:ext cx="995890" cy="776323"/>
            <a:chOff x="8373631" y="5183370"/>
            <a:chExt cx="995890" cy="776323"/>
          </a:xfrm>
        </p:grpSpPr>
        <p:pic>
          <p:nvPicPr>
            <p:cNvPr id="22" name="Picture 2" descr="Qdrant - Vector Search Engine">
              <a:extLst>
                <a:ext uri="{FF2B5EF4-FFF2-40B4-BE49-F238E27FC236}">
                  <a16:creationId xmlns:a16="http://schemas.microsoft.com/office/drawing/2014/main" id="{B1218584-F584-DD64-A41D-1A1342BFA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3631" y="5183370"/>
              <a:ext cx="995890" cy="776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E717FDA-31E6-E05C-07A9-907016709DD5}"/>
                </a:ext>
              </a:extLst>
            </p:cNvPr>
            <p:cNvSpPr txBox="1"/>
            <p:nvPr/>
          </p:nvSpPr>
          <p:spPr>
            <a:xfrm>
              <a:off x="8449248" y="5386865"/>
              <a:ext cx="844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err="1"/>
                <a:t>Qdrant</a:t>
              </a:r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F78354C-D2B3-A45E-8021-D98377CE6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608878"/>
            <a:ext cx="1495580" cy="69224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DAC47-91E5-E5A5-74F3-E5B530365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8134" y="3855431"/>
            <a:ext cx="986868" cy="51571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90511C-476E-3D5F-519B-9AD0B61807BD}"/>
              </a:ext>
            </a:extLst>
          </p:cNvPr>
          <p:cNvCxnSpPr>
            <a:cxnSpLocks/>
          </p:cNvCxnSpPr>
          <p:nvPr/>
        </p:nvCxnSpPr>
        <p:spPr>
          <a:xfrm>
            <a:off x="6858000" y="4343400"/>
            <a:ext cx="2702853" cy="0"/>
          </a:xfrm>
          <a:prstGeom prst="straightConnector1">
            <a:avLst/>
          </a:prstGeom>
          <a:ln w="31750">
            <a:solidFill>
              <a:srgbClr val="3E7F7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14FA5D-CD2F-A853-EB84-E83E8CB69BE5}"/>
              </a:ext>
            </a:extLst>
          </p:cNvPr>
          <p:cNvCxnSpPr>
            <a:cxnSpLocks/>
          </p:cNvCxnSpPr>
          <p:nvPr/>
        </p:nvCxnSpPr>
        <p:spPr>
          <a:xfrm>
            <a:off x="6477000" y="4999273"/>
            <a:ext cx="1525690" cy="0"/>
          </a:xfrm>
          <a:prstGeom prst="straightConnector1">
            <a:avLst/>
          </a:prstGeom>
          <a:ln w="31750">
            <a:solidFill>
              <a:srgbClr val="3E7F7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F75562E-3395-61A7-7F62-60512F1FF48E}"/>
              </a:ext>
            </a:extLst>
          </p:cNvPr>
          <p:cNvCxnSpPr>
            <a:cxnSpLocks/>
          </p:cNvCxnSpPr>
          <p:nvPr/>
        </p:nvCxnSpPr>
        <p:spPr>
          <a:xfrm>
            <a:off x="6858000" y="5181600"/>
            <a:ext cx="2702853" cy="0"/>
          </a:xfrm>
          <a:prstGeom prst="straightConnector1">
            <a:avLst/>
          </a:prstGeom>
          <a:ln w="31750">
            <a:solidFill>
              <a:srgbClr val="3E7F7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F5440C-6218-A44E-F681-3E9595AB78E3}"/>
              </a:ext>
            </a:extLst>
          </p:cNvPr>
          <p:cNvCxnSpPr>
            <a:cxnSpLocks/>
          </p:cNvCxnSpPr>
          <p:nvPr/>
        </p:nvCxnSpPr>
        <p:spPr>
          <a:xfrm>
            <a:off x="6475310" y="3513094"/>
            <a:ext cx="1525690" cy="0"/>
          </a:xfrm>
          <a:prstGeom prst="straightConnector1">
            <a:avLst/>
          </a:prstGeom>
          <a:ln w="31750">
            <a:solidFill>
              <a:srgbClr val="3E7F7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2">
            <a:extLst>
              <a:ext uri="{FF2B5EF4-FFF2-40B4-BE49-F238E27FC236}">
                <a16:creationId xmlns:a16="http://schemas.microsoft.com/office/drawing/2014/main" id="{761BE645-93C3-E2BD-DEB1-BF9E3A98A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6541" y="4296674"/>
            <a:ext cx="961036" cy="3135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EEAA5D-B7DE-61F0-8F3B-BBE7578B433D}"/>
              </a:ext>
            </a:extLst>
          </p:cNvPr>
          <p:cNvSpPr txBox="1"/>
          <p:nvPr/>
        </p:nvSpPr>
        <p:spPr>
          <a:xfrm>
            <a:off x="9144000" y="4066401"/>
            <a:ext cx="25025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cap="all" spc="300">
                <a:solidFill>
                  <a:srgbClr val="000000"/>
                </a:solidFill>
              </a:rPr>
              <a:t>Mighty</a:t>
            </a:r>
          </a:p>
        </p:txBody>
      </p:sp>
    </p:spTree>
    <p:extLst>
      <p:ext uri="{BB962C8B-B14F-4D97-AF65-F5344CB8AC3E}">
        <p14:creationId xmlns:p14="http://schemas.microsoft.com/office/powerpoint/2010/main" val="218634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3" name="Straight Arrow Connector 2102">
            <a:extLst>
              <a:ext uri="{FF2B5EF4-FFF2-40B4-BE49-F238E27FC236}">
                <a16:creationId xmlns:a16="http://schemas.microsoft.com/office/drawing/2014/main" id="{01B508CA-5314-0321-DB5B-25FADD31ECD2}"/>
              </a:ext>
            </a:extLst>
          </p:cNvPr>
          <p:cNvCxnSpPr>
            <a:cxnSpLocks/>
          </p:cNvCxnSpPr>
          <p:nvPr/>
        </p:nvCxnSpPr>
        <p:spPr>
          <a:xfrm>
            <a:off x="8534595" y="3395456"/>
            <a:ext cx="0" cy="1633744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9" name="Rectangle 2098">
            <a:extLst>
              <a:ext uri="{FF2B5EF4-FFF2-40B4-BE49-F238E27FC236}">
                <a16:creationId xmlns:a16="http://schemas.microsoft.com/office/drawing/2014/main" id="{22582D83-99BF-E6ED-06CE-7E629D1FCB15}"/>
              </a:ext>
            </a:extLst>
          </p:cNvPr>
          <p:cNvSpPr/>
          <p:nvPr/>
        </p:nvSpPr>
        <p:spPr>
          <a:xfrm>
            <a:off x="7548174" y="5130734"/>
            <a:ext cx="1902861" cy="8128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ctr"/>
            <a:endParaRPr lang="en-US" sz="1200" cap="all" spc="300">
              <a:solidFill>
                <a:schemeClr val="tx1"/>
              </a:solidFill>
            </a:endParaRP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0C1AF98A-1C94-F1A2-977A-CF521C0E720B}"/>
              </a:ext>
            </a:extLst>
          </p:cNvPr>
          <p:cNvCxnSpPr>
            <a:cxnSpLocks/>
          </p:cNvCxnSpPr>
          <p:nvPr/>
        </p:nvCxnSpPr>
        <p:spPr>
          <a:xfrm flipH="1">
            <a:off x="5181600" y="3060547"/>
            <a:ext cx="914400" cy="762153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FABC307C-223F-933A-08F1-C2F62D8A5F92}"/>
              </a:ext>
            </a:extLst>
          </p:cNvPr>
          <p:cNvCxnSpPr>
            <a:cxnSpLocks/>
          </p:cNvCxnSpPr>
          <p:nvPr/>
        </p:nvCxnSpPr>
        <p:spPr>
          <a:xfrm>
            <a:off x="6105064" y="3059943"/>
            <a:ext cx="944058" cy="775102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0846BB96-600E-BB95-96F9-50156D0250DB}"/>
              </a:ext>
            </a:extLst>
          </p:cNvPr>
          <p:cNvCxnSpPr>
            <a:cxnSpLocks/>
          </p:cNvCxnSpPr>
          <p:nvPr/>
        </p:nvCxnSpPr>
        <p:spPr>
          <a:xfrm flipH="1">
            <a:off x="5773598" y="3111098"/>
            <a:ext cx="322402" cy="775102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97C3F80E-A06C-6A9C-945C-88364ACD1ACE}"/>
              </a:ext>
            </a:extLst>
          </p:cNvPr>
          <p:cNvCxnSpPr>
            <a:cxnSpLocks/>
          </p:cNvCxnSpPr>
          <p:nvPr/>
        </p:nvCxnSpPr>
        <p:spPr>
          <a:xfrm>
            <a:off x="6092637" y="3130774"/>
            <a:ext cx="342900" cy="757327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650CB170-43DB-0B1D-9B9B-FD0FA01582A9}"/>
              </a:ext>
            </a:extLst>
          </p:cNvPr>
          <p:cNvCxnSpPr>
            <a:cxnSpLocks/>
          </p:cNvCxnSpPr>
          <p:nvPr/>
        </p:nvCxnSpPr>
        <p:spPr>
          <a:xfrm>
            <a:off x="5181600" y="4228045"/>
            <a:ext cx="0" cy="762153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C88E79FE-AAD7-2A26-65E9-BD282957B99B}"/>
              </a:ext>
            </a:extLst>
          </p:cNvPr>
          <p:cNvCxnSpPr>
            <a:cxnSpLocks/>
          </p:cNvCxnSpPr>
          <p:nvPr/>
        </p:nvCxnSpPr>
        <p:spPr>
          <a:xfrm>
            <a:off x="5749737" y="4228045"/>
            <a:ext cx="0" cy="762153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986A8DAE-E088-1C63-8CFF-B5B6E13142B2}"/>
              </a:ext>
            </a:extLst>
          </p:cNvPr>
          <p:cNvCxnSpPr>
            <a:cxnSpLocks/>
          </p:cNvCxnSpPr>
          <p:nvPr/>
        </p:nvCxnSpPr>
        <p:spPr>
          <a:xfrm>
            <a:off x="6400800" y="4228045"/>
            <a:ext cx="0" cy="762153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CA8EACEB-BD02-1832-B7B6-2EEB055744AD}"/>
              </a:ext>
            </a:extLst>
          </p:cNvPr>
          <p:cNvCxnSpPr>
            <a:cxnSpLocks/>
          </p:cNvCxnSpPr>
          <p:nvPr/>
        </p:nvCxnSpPr>
        <p:spPr>
          <a:xfrm>
            <a:off x="7010400" y="4228045"/>
            <a:ext cx="0" cy="762153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ight Arrow 103">
            <a:extLst>
              <a:ext uri="{FF2B5EF4-FFF2-40B4-BE49-F238E27FC236}">
                <a16:creationId xmlns:a16="http://schemas.microsoft.com/office/drawing/2014/main" id="{BADCF484-8166-F4BF-D1DA-04A0BF43454B}"/>
              </a:ext>
            </a:extLst>
          </p:cNvPr>
          <p:cNvSpPr/>
          <p:nvPr/>
        </p:nvSpPr>
        <p:spPr>
          <a:xfrm>
            <a:off x="0" y="2307570"/>
            <a:ext cx="12169140" cy="813609"/>
          </a:xfrm>
          <a:prstGeom prst="rightArrow">
            <a:avLst/>
          </a:prstGeom>
          <a:solidFill>
            <a:srgbClr val="0472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79F6FA9-EB96-96D0-C71B-21416D51BF3C}"/>
              </a:ext>
            </a:extLst>
          </p:cNvPr>
          <p:cNvSpPr/>
          <p:nvPr/>
        </p:nvSpPr>
        <p:spPr>
          <a:xfrm>
            <a:off x="5085194" y="5130735"/>
            <a:ext cx="2096711" cy="8128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ctr"/>
            <a:endParaRPr lang="en-US" sz="1200" cap="all" spc="300">
              <a:solidFill>
                <a:schemeClr val="tx1"/>
              </a:solidFill>
            </a:endParaRPr>
          </a:p>
        </p:txBody>
      </p:sp>
      <p:sp>
        <p:nvSpPr>
          <p:cNvPr id="24" name="Title 2"/>
          <p:cNvSpPr txBox="1">
            <a:spLocks/>
          </p:cNvSpPr>
          <p:nvPr/>
        </p:nvSpPr>
        <p:spPr>
          <a:xfrm>
            <a:off x="0" y="4572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Content Ingestion Pipeline</a:t>
            </a:r>
          </a:p>
        </p:txBody>
      </p:sp>
      <p:pic>
        <p:nvPicPr>
          <p:cNvPr id="2050" name="Picture 2" descr="AWS SQS Pricing: A Comprehensive Guide">
            <a:extLst>
              <a:ext uri="{FF2B5EF4-FFF2-40B4-BE49-F238E27FC236}">
                <a16:creationId xmlns:a16="http://schemas.microsoft.com/office/drawing/2014/main" id="{9955DF14-2DD4-AB94-7531-0E1DBE154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149" y="1981200"/>
            <a:ext cx="2882348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C6B47C0-D314-2BD8-DD89-F504970A4257}"/>
              </a:ext>
            </a:extLst>
          </p:cNvPr>
          <p:cNvGrpSpPr/>
          <p:nvPr/>
        </p:nvGrpSpPr>
        <p:grpSpPr>
          <a:xfrm>
            <a:off x="990600" y="1905000"/>
            <a:ext cx="685800" cy="1005973"/>
            <a:chOff x="8123271" y="2743200"/>
            <a:chExt cx="685800" cy="100597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Folded Corner 16">
              <a:extLst>
                <a:ext uri="{FF2B5EF4-FFF2-40B4-BE49-F238E27FC236}">
                  <a16:creationId xmlns:a16="http://schemas.microsoft.com/office/drawing/2014/main" id="{7C39DF64-DCA9-D14B-F2C8-68D608447A57}"/>
                </a:ext>
              </a:extLst>
            </p:cNvPr>
            <p:cNvSpPr/>
            <p:nvPr/>
          </p:nvSpPr>
          <p:spPr>
            <a:xfrm rot="10800000">
              <a:off x="8123271" y="2743200"/>
              <a:ext cx="685800" cy="1005973"/>
            </a:xfrm>
            <a:prstGeom prst="foldedCorner">
              <a:avLst>
                <a:gd name="adj" fmla="val 49299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E945A43-130F-0003-4329-BD38CF219256}"/>
                </a:ext>
              </a:extLst>
            </p:cNvPr>
            <p:cNvCxnSpPr/>
            <p:nvPr/>
          </p:nvCxnSpPr>
          <p:spPr>
            <a:xfrm>
              <a:off x="8229600" y="3581400"/>
              <a:ext cx="473142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CF3EB3D-6A82-053F-4D76-4C620FCD8ABA}"/>
                </a:ext>
              </a:extLst>
            </p:cNvPr>
            <p:cNvCxnSpPr/>
            <p:nvPr/>
          </p:nvCxnSpPr>
          <p:spPr>
            <a:xfrm>
              <a:off x="8229600" y="3429000"/>
              <a:ext cx="473142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50F3204-20E3-B65D-A177-6889854677F8}"/>
                </a:ext>
              </a:extLst>
            </p:cNvPr>
            <p:cNvCxnSpPr/>
            <p:nvPr/>
          </p:nvCxnSpPr>
          <p:spPr>
            <a:xfrm>
              <a:off x="8229600" y="3276600"/>
              <a:ext cx="473142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5DFF60E-4542-F48C-E880-D2050696A655}"/>
                </a:ext>
              </a:extLst>
            </p:cNvPr>
            <p:cNvCxnSpPr/>
            <p:nvPr/>
          </p:nvCxnSpPr>
          <p:spPr>
            <a:xfrm>
              <a:off x="8229600" y="3124200"/>
              <a:ext cx="473142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E790DFB-BF09-4038-FB30-8267AD8D6102}"/>
              </a:ext>
            </a:extLst>
          </p:cNvPr>
          <p:cNvGrpSpPr/>
          <p:nvPr/>
        </p:nvGrpSpPr>
        <p:grpSpPr>
          <a:xfrm rot="887960">
            <a:off x="1521703" y="2159620"/>
            <a:ext cx="685800" cy="1005973"/>
            <a:chOff x="8123271" y="2743200"/>
            <a:chExt cx="685800" cy="100597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9" name="Folded Corner 28">
              <a:extLst>
                <a:ext uri="{FF2B5EF4-FFF2-40B4-BE49-F238E27FC236}">
                  <a16:creationId xmlns:a16="http://schemas.microsoft.com/office/drawing/2014/main" id="{27D5DD5B-E217-E4BD-FFEA-A124C9EE185A}"/>
                </a:ext>
              </a:extLst>
            </p:cNvPr>
            <p:cNvSpPr/>
            <p:nvPr/>
          </p:nvSpPr>
          <p:spPr>
            <a:xfrm rot="10800000">
              <a:off x="8123271" y="2743200"/>
              <a:ext cx="685800" cy="1005973"/>
            </a:xfrm>
            <a:prstGeom prst="foldedCorner">
              <a:avLst>
                <a:gd name="adj" fmla="val 49299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9FD74BA-9FB4-F43D-9DCB-A65893D4CA62}"/>
                </a:ext>
              </a:extLst>
            </p:cNvPr>
            <p:cNvCxnSpPr/>
            <p:nvPr/>
          </p:nvCxnSpPr>
          <p:spPr>
            <a:xfrm>
              <a:off x="8229600" y="3581400"/>
              <a:ext cx="473142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BD4143B-445A-655F-DD9E-7D86BCB4104E}"/>
                </a:ext>
              </a:extLst>
            </p:cNvPr>
            <p:cNvCxnSpPr/>
            <p:nvPr/>
          </p:nvCxnSpPr>
          <p:spPr>
            <a:xfrm>
              <a:off x="8229600" y="3429000"/>
              <a:ext cx="473142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2EDB28E-93B8-6FD7-0037-8A56C04D740F}"/>
                </a:ext>
              </a:extLst>
            </p:cNvPr>
            <p:cNvCxnSpPr/>
            <p:nvPr/>
          </p:nvCxnSpPr>
          <p:spPr>
            <a:xfrm>
              <a:off x="8229600" y="3276600"/>
              <a:ext cx="473142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DC2A6D-9803-F938-6033-E0D68703ACFE}"/>
                </a:ext>
              </a:extLst>
            </p:cNvPr>
            <p:cNvCxnSpPr/>
            <p:nvPr/>
          </p:nvCxnSpPr>
          <p:spPr>
            <a:xfrm>
              <a:off x="8229600" y="3124200"/>
              <a:ext cx="473142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0AE50F4-0AE1-E507-6F3D-318815E66F93}"/>
              </a:ext>
            </a:extLst>
          </p:cNvPr>
          <p:cNvGrpSpPr/>
          <p:nvPr/>
        </p:nvGrpSpPr>
        <p:grpSpPr>
          <a:xfrm rot="20785872">
            <a:off x="1023670" y="2731041"/>
            <a:ext cx="685800" cy="1005973"/>
            <a:chOff x="8123271" y="2743200"/>
            <a:chExt cx="685800" cy="100597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8" name="Folded Corner 37">
              <a:extLst>
                <a:ext uri="{FF2B5EF4-FFF2-40B4-BE49-F238E27FC236}">
                  <a16:creationId xmlns:a16="http://schemas.microsoft.com/office/drawing/2014/main" id="{F6165CFA-4B2C-00E2-56F1-B63159026947}"/>
                </a:ext>
              </a:extLst>
            </p:cNvPr>
            <p:cNvSpPr/>
            <p:nvPr/>
          </p:nvSpPr>
          <p:spPr>
            <a:xfrm rot="10800000">
              <a:off x="8123271" y="2743200"/>
              <a:ext cx="685800" cy="1005973"/>
            </a:xfrm>
            <a:prstGeom prst="foldedCorner">
              <a:avLst>
                <a:gd name="adj" fmla="val 49299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4938112-2ADC-1175-DABF-7D90259736E8}"/>
                </a:ext>
              </a:extLst>
            </p:cNvPr>
            <p:cNvCxnSpPr/>
            <p:nvPr/>
          </p:nvCxnSpPr>
          <p:spPr>
            <a:xfrm>
              <a:off x="8229600" y="3581400"/>
              <a:ext cx="473142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4844223-E849-C58B-0D5E-209E3ED01278}"/>
                </a:ext>
              </a:extLst>
            </p:cNvPr>
            <p:cNvCxnSpPr/>
            <p:nvPr/>
          </p:nvCxnSpPr>
          <p:spPr>
            <a:xfrm>
              <a:off x="8229600" y="3429000"/>
              <a:ext cx="473142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09255B0-FCB2-F439-6C4D-506E7FF51BD7}"/>
                </a:ext>
              </a:extLst>
            </p:cNvPr>
            <p:cNvCxnSpPr/>
            <p:nvPr/>
          </p:nvCxnSpPr>
          <p:spPr>
            <a:xfrm>
              <a:off x="8229600" y="3276600"/>
              <a:ext cx="473142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6DE2F58-1CFF-95EB-F64B-3FEB36B7FB9F}"/>
                </a:ext>
              </a:extLst>
            </p:cNvPr>
            <p:cNvCxnSpPr/>
            <p:nvPr/>
          </p:nvCxnSpPr>
          <p:spPr>
            <a:xfrm>
              <a:off x="8229600" y="3124200"/>
              <a:ext cx="473142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3CF1C4C-02FC-325B-480B-69B9875A0853}"/>
              </a:ext>
            </a:extLst>
          </p:cNvPr>
          <p:cNvGrpSpPr/>
          <p:nvPr/>
        </p:nvGrpSpPr>
        <p:grpSpPr>
          <a:xfrm>
            <a:off x="5749737" y="2209709"/>
            <a:ext cx="685800" cy="1005973"/>
            <a:chOff x="8123271" y="2743200"/>
            <a:chExt cx="685800" cy="100597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6" name="Folded Corner 45">
              <a:extLst>
                <a:ext uri="{FF2B5EF4-FFF2-40B4-BE49-F238E27FC236}">
                  <a16:creationId xmlns:a16="http://schemas.microsoft.com/office/drawing/2014/main" id="{709D03CF-3C1B-BD19-7DB8-07772C2B2DFF}"/>
                </a:ext>
              </a:extLst>
            </p:cNvPr>
            <p:cNvSpPr/>
            <p:nvPr/>
          </p:nvSpPr>
          <p:spPr>
            <a:xfrm rot="10800000">
              <a:off x="8123271" y="2743200"/>
              <a:ext cx="685800" cy="1005973"/>
            </a:xfrm>
            <a:prstGeom prst="foldedCorner">
              <a:avLst>
                <a:gd name="adj" fmla="val 49299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7AD0EE7-0F9D-6B68-93C0-03AAB75F979C}"/>
                </a:ext>
              </a:extLst>
            </p:cNvPr>
            <p:cNvCxnSpPr/>
            <p:nvPr/>
          </p:nvCxnSpPr>
          <p:spPr>
            <a:xfrm>
              <a:off x="8229600" y="3581400"/>
              <a:ext cx="473142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609A7B8-0F55-87F8-7D74-683AE336A51E}"/>
                </a:ext>
              </a:extLst>
            </p:cNvPr>
            <p:cNvCxnSpPr/>
            <p:nvPr/>
          </p:nvCxnSpPr>
          <p:spPr>
            <a:xfrm>
              <a:off x="8229600" y="3429000"/>
              <a:ext cx="473142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2B40EF7-2C1A-549C-6555-BA0D999E9DAC}"/>
                </a:ext>
              </a:extLst>
            </p:cNvPr>
            <p:cNvCxnSpPr/>
            <p:nvPr/>
          </p:nvCxnSpPr>
          <p:spPr>
            <a:xfrm>
              <a:off x="8229600" y="3276600"/>
              <a:ext cx="473142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F7C15D0-B2A8-001A-6E49-EA5E5C00092B}"/>
                </a:ext>
              </a:extLst>
            </p:cNvPr>
            <p:cNvCxnSpPr/>
            <p:nvPr/>
          </p:nvCxnSpPr>
          <p:spPr>
            <a:xfrm>
              <a:off x="8229600" y="3124200"/>
              <a:ext cx="473142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DCCAC3D-7480-8E63-1C3F-4B1B2BDD271D}"/>
              </a:ext>
            </a:extLst>
          </p:cNvPr>
          <p:cNvGrpSpPr/>
          <p:nvPr/>
        </p:nvGrpSpPr>
        <p:grpSpPr>
          <a:xfrm>
            <a:off x="5548984" y="3973247"/>
            <a:ext cx="449229" cy="380999"/>
            <a:chOff x="7063176" y="5410200"/>
            <a:chExt cx="449229" cy="3809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5" name="Folded Corner 74">
              <a:extLst>
                <a:ext uri="{FF2B5EF4-FFF2-40B4-BE49-F238E27FC236}">
                  <a16:creationId xmlns:a16="http://schemas.microsoft.com/office/drawing/2014/main" id="{D185633F-213E-0C5B-89E2-8D320EBED808}"/>
                </a:ext>
              </a:extLst>
            </p:cNvPr>
            <p:cNvSpPr/>
            <p:nvPr/>
          </p:nvSpPr>
          <p:spPr>
            <a:xfrm rot="10800000">
              <a:off x="7063176" y="5410200"/>
              <a:ext cx="449229" cy="380999"/>
            </a:xfrm>
            <a:prstGeom prst="foldedCorner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51452DA-070C-D951-5C09-8546DBDB682F}"/>
                </a:ext>
              </a:extLst>
            </p:cNvPr>
            <p:cNvCxnSpPr/>
            <p:nvPr/>
          </p:nvCxnSpPr>
          <p:spPr>
            <a:xfrm>
              <a:off x="7132826" y="5664999"/>
              <a:ext cx="309929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7029F09-4EF3-48B0-218B-01AD44F1F458}"/>
                </a:ext>
              </a:extLst>
            </p:cNvPr>
            <p:cNvCxnSpPr/>
            <p:nvPr/>
          </p:nvCxnSpPr>
          <p:spPr>
            <a:xfrm>
              <a:off x="7132826" y="5538798"/>
              <a:ext cx="309929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722118F-5985-56FE-2B6C-BF49AD49A3E5}"/>
              </a:ext>
            </a:extLst>
          </p:cNvPr>
          <p:cNvGrpSpPr/>
          <p:nvPr/>
        </p:nvGrpSpPr>
        <p:grpSpPr>
          <a:xfrm>
            <a:off x="4960971" y="3973246"/>
            <a:ext cx="449229" cy="380999"/>
            <a:chOff x="7063176" y="5410200"/>
            <a:chExt cx="449229" cy="3809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3" name="Folded Corner 82">
              <a:extLst>
                <a:ext uri="{FF2B5EF4-FFF2-40B4-BE49-F238E27FC236}">
                  <a16:creationId xmlns:a16="http://schemas.microsoft.com/office/drawing/2014/main" id="{817F14B2-6250-22A5-89A6-1940A765E05C}"/>
                </a:ext>
              </a:extLst>
            </p:cNvPr>
            <p:cNvSpPr/>
            <p:nvPr/>
          </p:nvSpPr>
          <p:spPr>
            <a:xfrm rot="10800000">
              <a:off x="7063176" y="5410200"/>
              <a:ext cx="449229" cy="380999"/>
            </a:xfrm>
            <a:prstGeom prst="foldedCorner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F7A508B-217E-E94E-A2E5-58D472B87A29}"/>
                </a:ext>
              </a:extLst>
            </p:cNvPr>
            <p:cNvCxnSpPr/>
            <p:nvPr/>
          </p:nvCxnSpPr>
          <p:spPr>
            <a:xfrm>
              <a:off x="7132826" y="5664999"/>
              <a:ext cx="309929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00E1CDC-FAA6-78EE-2524-81B6C3BCB12B}"/>
                </a:ext>
              </a:extLst>
            </p:cNvPr>
            <p:cNvCxnSpPr/>
            <p:nvPr/>
          </p:nvCxnSpPr>
          <p:spPr>
            <a:xfrm>
              <a:off x="7132826" y="5538798"/>
              <a:ext cx="309929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4695602-5452-6B3B-C9C5-0C7073FE5124}"/>
              </a:ext>
            </a:extLst>
          </p:cNvPr>
          <p:cNvGrpSpPr/>
          <p:nvPr/>
        </p:nvGrpSpPr>
        <p:grpSpPr>
          <a:xfrm>
            <a:off x="6174715" y="3973247"/>
            <a:ext cx="449229" cy="380999"/>
            <a:chOff x="7063176" y="5410200"/>
            <a:chExt cx="449229" cy="3809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7" name="Folded Corner 86">
              <a:extLst>
                <a:ext uri="{FF2B5EF4-FFF2-40B4-BE49-F238E27FC236}">
                  <a16:creationId xmlns:a16="http://schemas.microsoft.com/office/drawing/2014/main" id="{28855960-D550-F852-6D18-A21BCB8C0A0E}"/>
                </a:ext>
              </a:extLst>
            </p:cNvPr>
            <p:cNvSpPr/>
            <p:nvPr/>
          </p:nvSpPr>
          <p:spPr>
            <a:xfrm rot="10800000">
              <a:off x="7063176" y="5410200"/>
              <a:ext cx="449229" cy="380999"/>
            </a:xfrm>
            <a:prstGeom prst="foldedCorner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BA327D0-3869-968F-F59A-35D67D0A5D02}"/>
                </a:ext>
              </a:extLst>
            </p:cNvPr>
            <p:cNvCxnSpPr/>
            <p:nvPr/>
          </p:nvCxnSpPr>
          <p:spPr>
            <a:xfrm>
              <a:off x="7132826" y="5664999"/>
              <a:ext cx="309929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807FF53-2A96-5339-24BF-A54F6276B60A}"/>
                </a:ext>
              </a:extLst>
            </p:cNvPr>
            <p:cNvCxnSpPr/>
            <p:nvPr/>
          </p:nvCxnSpPr>
          <p:spPr>
            <a:xfrm>
              <a:off x="7132826" y="5538798"/>
              <a:ext cx="309929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8D01812-053E-5817-6F0C-E295B4761103}"/>
              </a:ext>
            </a:extLst>
          </p:cNvPr>
          <p:cNvGrpSpPr/>
          <p:nvPr/>
        </p:nvGrpSpPr>
        <p:grpSpPr>
          <a:xfrm>
            <a:off x="6824508" y="3973246"/>
            <a:ext cx="449229" cy="380999"/>
            <a:chOff x="7063176" y="5410200"/>
            <a:chExt cx="449229" cy="3809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1" name="Folded Corner 90">
              <a:extLst>
                <a:ext uri="{FF2B5EF4-FFF2-40B4-BE49-F238E27FC236}">
                  <a16:creationId xmlns:a16="http://schemas.microsoft.com/office/drawing/2014/main" id="{9F999AD3-0C2A-F345-4308-FBE3D139D38B}"/>
                </a:ext>
              </a:extLst>
            </p:cNvPr>
            <p:cNvSpPr/>
            <p:nvPr/>
          </p:nvSpPr>
          <p:spPr>
            <a:xfrm rot="10800000">
              <a:off x="7063176" y="5410200"/>
              <a:ext cx="449229" cy="380999"/>
            </a:xfrm>
            <a:prstGeom prst="foldedCorner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CCAC198-738B-ECF7-7A43-F91C405B0245}"/>
                </a:ext>
              </a:extLst>
            </p:cNvPr>
            <p:cNvCxnSpPr/>
            <p:nvPr/>
          </p:nvCxnSpPr>
          <p:spPr>
            <a:xfrm>
              <a:off x="7132826" y="5664999"/>
              <a:ext cx="309929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0F62083-5E9C-F352-1395-976017E89B7C}"/>
                </a:ext>
              </a:extLst>
            </p:cNvPr>
            <p:cNvCxnSpPr/>
            <p:nvPr/>
          </p:nvCxnSpPr>
          <p:spPr>
            <a:xfrm>
              <a:off x="7132826" y="5538798"/>
              <a:ext cx="309929" cy="0"/>
            </a:xfrm>
            <a:prstGeom prst="line">
              <a:avLst/>
            </a:prstGeom>
            <a:ln w="41275" cap="rnd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" name="Graphic 2">
            <a:extLst>
              <a:ext uri="{FF2B5EF4-FFF2-40B4-BE49-F238E27FC236}">
                <a16:creationId xmlns:a16="http://schemas.microsoft.com/office/drawing/2014/main" id="{5818851C-F170-C331-6FE5-EF4D3AD5C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1374" y="5459812"/>
            <a:ext cx="961036" cy="313526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7698CBF4-194C-6104-D3D6-949657112775}"/>
              </a:ext>
            </a:extLst>
          </p:cNvPr>
          <p:cNvSpPr txBox="1"/>
          <p:nvPr/>
        </p:nvSpPr>
        <p:spPr>
          <a:xfrm>
            <a:off x="4888833" y="5229539"/>
            <a:ext cx="25025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cap="all" spc="300">
                <a:solidFill>
                  <a:srgbClr val="000000"/>
                </a:solidFill>
              </a:rPr>
              <a:t>Mighty</a:t>
            </a: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A5AA2CA1-D4C5-E4B2-CEFF-813F0A217103}"/>
              </a:ext>
            </a:extLst>
          </p:cNvPr>
          <p:cNvGrpSpPr/>
          <p:nvPr/>
        </p:nvGrpSpPr>
        <p:grpSpPr>
          <a:xfrm>
            <a:off x="8050541" y="2206007"/>
            <a:ext cx="998696" cy="1055469"/>
            <a:chOff x="9074438" y="3846044"/>
            <a:chExt cx="998696" cy="1055469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F5F67A54-C916-6229-88AE-B530AD3C6836}"/>
                </a:ext>
              </a:extLst>
            </p:cNvPr>
            <p:cNvGrpSpPr/>
            <p:nvPr/>
          </p:nvGrpSpPr>
          <p:grpSpPr>
            <a:xfrm>
              <a:off x="9299053" y="4228122"/>
              <a:ext cx="449229" cy="380999"/>
              <a:chOff x="7063176" y="5410200"/>
              <a:chExt cx="449229" cy="38099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Folded Corner 122">
                <a:extLst>
                  <a:ext uri="{FF2B5EF4-FFF2-40B4-BE49-F238E27FC236}">
                    <a16:creationId xmlns:a16="http://schemas.microsoft.com/office/drawing/2014/main" id="{98EDA07C-E14D-7CC3-3D71-2E0BF8F60050}"/>
                  </a:ext>
                </a:extLst>
              </p:cNvPr>
              <p:cNvSpPr/>
              <p:nvPr/>
            </p:nvSpPr>
            <p:spPr>
              <a:xfrm rot="10800000">
                <a:off x="7063176" y="5410200"/>
                <a:ext cx="449229" cy="380999"/>
              </a:xfrm>
              <a:prstGeom prst="foldedCorner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A459EB30-F45F-EF2F-68FB-09F67D256D58}"/>
                  </a:ext>
                </a:extLst>
              </p:cNvPr>
              <p:cNvCxnSpPr/>
              <p:nvPr/>
            </p:nvCxnSpPr>
            <p:spPr>
              <a:xfrm>
                <a:off x="7132826" y="5664999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49688429-BED8-66B6-8FB5-E3A3C030DA54}"/>
                  </a:ext>
                </a:extLst>
              </p:cNvPr>
              <p:cNvCxnSpPr/>
              <p:nvPr/>
            </p:nvCxnSpPr>
            <p:spPr>
              <a:xfrm>
                <a:off x="7132826" y="5538798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FF584364-AD11-1429-C131-D4ECAC722991}"/>
                </a:ext>
              </a:extLst>
            </p:cNvPr>
            <p:cNvGrpSpPr/>
            <p:nvPr/>
          </p:nvGrpSpPr>
          <p:grpSpPr>
            <a:xfrm>
              <a:off x="9109263" y="4037545"/>
              <a:ext cx="449229" cy="380999"/>
              <a:chOff x="7063176" y="5410200"/>
              <a:chExt cx="449229" cy="38099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Folded Corner 126">
                <a:extLst>
                  <a:ext uri="{FF2B5EF4-FFF2-40B4-BE49-F238E27FC236}">
                    <a16:creationId xmlns:a16="http://schemas.microsoft.com/office/drawing/2014/main" id="{E784F05C-B4A6-8CB4-BFDD-6EC58487EAFF}"/>
                  </a:ext>
                </a:extLst>
              </p:cNvPr>
              <p:cNvSpPr/>
              <p:nvPr/>
            </p:nvSpPr>
            <p:spPr>
              <a:xfrm rot="10800000">
                <a:off x="7063176" y="5410200"/>
                <a:ext cx="449229" cy="380999"/>
              </a:xfrm>
              <a:prstGeom prst="foldedCorner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048" name="Straight Connector 2047">
                <a:extLst>
                  <a:ext uri="{FF2B5EF4-FFF2-40B4-BE49-F238E27FC236}">
                    <a16:creationId xmlns:a16="http://schemas.microsoft.com/office/drawing/2014/main" id="{33122408-6A8E-9024-1671-DA1D05212D67}"/>
                  </a:ext>
                </a:extLst>
              </p:cNvPr>
              <p:cNvCxnSpPr/>
              <p:nvPr/>
            </p:nvCxnSpPr>
            <p:spPr>
              <a:xfrm>
                <a:off x="7132826" y="5664999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9" name="Straight Connector 2048">
                <a:extLst>
                  <a:ext uri="{FF2B5EF4-FFF2-40B4-BE49-F238E27FC236}">
                    <a16:creationId xmlns:a16="http://schemas.microsoft.com/office/drawing/2014/main" id="{910452B4-CE4B-252E-3599-D6063693C772}"/>
                  </a:ext>
                </a:extLst>
              </p:cNvPr>
              <p:cNvCxnSpPr/>
              <p:nvPr/>
            </p:nvCxnSpPr>
            <p:spPr>
              <a:xfrm>
                <a:off x="7132826" y="5538798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1" name="Group 2050">
              <a:extLst>
                <a:ext uri="{FF2B5EF4-FFF2-40B4-BE49-F238E27FC236}">
                  <a16:creationId xmlns:a16="http://schemas.microsoft.com/office/drawing/2014/main" id="{24309F6E-9F1E-3CEF-A9B4-670AE1CF0607}"/>
                </a:ext>
              </a:extLst>
            </p:cNvPr>
            <p:cNvGrpSpPr/>
            <p:nvPr/>
          </p:nvGrpSpPr>
          <p:grpSpPr>
            <a:xfrm>
              <a:off x="9364466" y="3846044"/>
              <a:ext cx="449229" cy="380999"/>
              <a:chOff x="7063176" y="5410200"/>
              <a:chExt cx="449229" cy="38099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053" name="Folded Corner 2052">
                <a:extLst>
                  <a:ext uri="{FF2B5EF4-FFF2-40B4-BE49-F238E27FC236}">
                    <a16:creationId xmlns:a16="http://schemas.microsoft.com/office/drawing/2014/main" id="{BDA8B5F3-22D0-1821-AC6C-4E46F48E31C9}"/>
                  </a:ext>
                </a:extLst>
              </p:cNvPr>
              <p:cNvSpPr/>
              <p:nvPr/>
            </p:nvSpPr>
            <p:spPr>
              <a:xfrm rot="10800000">
                <a:off x="7063176" y="5410200"/>
                <a:ext cx="449229" cy="380999"/>
              </a:xfrm>
              <a:prstGeom prst="foldedCorner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054" name="Straight Connector 2053">
                <a:extLst>
                  <a:ext uri="{FF2B5EF4-FFF2-40B4-BE49-F238E27FC236}">
                    <a16:creationId xmlns:a16="http://schemas.microsoft.com/office/drawing/2014/main" id="{857707D3-BEAA-96B3-1BC6-759A0D84D9D6}"/>
                  </a:ext>
                </a:extLst>
              </p:cNvPr>
              <p:cNvCxnSpPr/>
              <p:nvPr/>
            </p:nvCxnSpPr>
            <p:spPr>
              <a:xfrm>
                <a:off x="7132826" y="5664999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5" name="Straight Connector 2054">
                <a:extLst>
                  <a:ext uri="{FF2B5EF4-FFF2-40B4-BE49-F238E27FC236}">
                    <a16:creationId xmlns:a16="http://schemas.microsoft.com/office/drawing/2014/main" id="{C06C117B-34E9-B81A-CE6B-12E5D3A4CD30}"/>
                  </a:ext>
                </a:extLst>
              </p:cNvPr>
              <p:cNvCxnSpPr/>
              <p:nvPr/>
            </p:nvCxnSpPr>
            <p:spPr>
              <a:xfrm>
                <a:off x="7132826" y="5538798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6" name="Group 2055">
              <a:extLst>
                <a:ext uri="{FF2B5EF4-FFF2-40B4-BE49-F238E27FC236}">
                  <a16:creationId xmlns:a16="http://schemas.microsoft.com/office/drawing/2014/main" id="{FDD0B005-81AA-D3D6-11EB-9C7F4A298555}"/>
                </a:ext>
              </a:extLst>
            </p:cNvPr>
            <p:cNvGrpSpPr/>
            <p:nvPr/>
          </p:nvGrpSpPr>
          <p:grpSpPr>
            <a:xfrm>
              <a:off x="9074438" y="4484021"/>
              <a:ext cx="449229" cy="380999"/>
              <a:chOff x="7063176" y="5410200"/>
              <a:chExt cx="449229" cy="38099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057" name="Folded Corner 2056">
                <a:extLst>
                  <a:ext uri="{FF2B5EF4-FFF2-40B4-BE49-F238E27FC236}">
                    <a16:creationId xmlns:a16="http://schemas.microsoft.com/office/drawing/2014/main" id="{4D652A1A-6D56-5CE2-AEC6-0461575502FB}"/>
                  </a:ext>
                </a:extLst>
              </p:cNvPr>
              <p:cNvSpPr/>
              <p:nvPr/>
            </p:nvSpPr>
            <p:spPr>
              <a:xfrm rot="10800000">
                <a:off x="7063176" y="5410200"/>
                <a:ext cx="449229" cy="380999"/>
              </a:xfrm>
              <a:prstGeom prst="foldedCorner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058" name="Straight Connector 2057">
                <a:extLst>
                  <a:ext uri="{FF2B5EF4-FFF2-40B4-BE49-F238E27FC236}">
                    <a16:creationId xmlns:a16="http://schemas.microsoft.com/office/drawing/2014/main" id="{3584D224-3B17-330F-A2D3-2C9EC1328F84}"/>
                  </a:ext>
                </a:extLst>
              </p:cNvPr>
              <p:cNvCxnSpPr/>
              <p:nvPr/>
            </p:nvCxnSpPr>
            <p:spPr>
              <a:xfrm>
                <a:off x="7132826" y="5664999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9" name="Straight Connector 2058">
                <a:extLst>
                  <a:ext uri="{FF2B5EF4-FFF2-40B4-BE49-F238E27FC236}">
                    <a16:creationId xmlns:a16="http://schemas.microsoft.com/office/drawing/2014/main" id="{5858C721-E85D-CF25-5F45-E2D9538C6567}"/>
                  </a:ext>
                </a:extLst>
              </p:cNvPr>
              <p:cNvCxnSpPr/>
              <p:nvPr/>
            </p:nvCxnSpPr>
            <p:spPr>
              <a:xfrm>
                <a:off x="7132826" y="5538798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0" name="Group 2059">
              <a:extLst>
                <a:ext uri="{FF2B5EF4-FFF2-40B4-BE49-F238E27FC236}">
                  <a16:creationId xmlns:a16="http://schemas.microsoft.com/office/drawing/2014/main" id="{F35D8E6B-A0C4-316C-1CD6-AB557AA09DBA}"/>
                </a:ext>
              </a:extLst>
            </p:cNvPr>
            <p:cNvGrpSpPr/>
            <p:nvPr/>
          </p:nvGrpSpPr>
          <p:grpSpPr>
            <a:xfrm>
              <a:off x="9623905" y="4089348"/>
              <a:ext cx="449229" cy="380999"/>
              <a:chOff x="7063176" y="5410200"/>
              <a:chExt cx="449229" cy="38099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061" name="Folded Corner 2060">
                <a:extLst>
                  <a:ext uri="{FF2B5EF4-FFF2-40B4-BE49-F238E27FC236}">
                    <a16:creationId xmlns:a16="http://schemas.microsoft.com/office/drawing/2014/main" id="{739A0D3F-1822-095B-68A3-5F012A311F5B}"/>
                  </a:ext>
                </a:extLst>
              </p:cNvPr>
              <p:cNvSpPr/>
              <p:nvPr/>
            </p:nvSpPr>
            <p:spPr>
              <a:xfrm rot="10800000">
                <a:off x="7063176" y="5410200"/>
                <a:ext cx="449229" cy="380999"/>
              </a:xfrm>
              <a:prstGeom prst="foldedCorner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062" name="Straight Connector 2061">
                <a:extLst>
                  <a:ext uri="{FF2B5EF4-FFF2-40B4-BE49-F238E27FC236}">
                    <a16:creationId xmlns:a16="http://schemas.microsoft.com/office/drawing/2014/main" id="{C1EB22AD-98EF-4283-3D1B-1F00340D5DB9}"/>
                  </a:ext>
                </a:extLst>
              </p:cNvPr>
              <p:cNvCxnSpPr/>
              <p:nvPr/>
            </p:nvCxnSpPr>
            <p:spPr>
              <a:xfrm>
                <a:off x="7132826" y="5664999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3" name="Straight Connector 2062">
                <a:extLst>
                  <a:ext uri="{FF2B5EF4-FFF2-40B4-BE49-F238E27FC236}">
                    <a16:creationId xmlns:a16="http://schemas.microsoft.com/office/drawing/2014/main" id="{BDAC293A-53F6-77BD-F1B9-AB9F4B7BDCE7}"/>
                  </a:ext>
                </a:extLst>
              </p:cNvPr>
              <p:cNvCxnSpPr/>
              <p:nvPr/>
            </p:nvCxnSpPr>
            <p:spPr>
              <a:xfrm>
                <a:off x="7132826" y="5538798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4" name="Group 2063">
              <a:extLst>
                <a:ext uri="{FF2B5EF4-FFF2-40B4-BE49-F238E27FC236}">
                  <a16:creationId xmlns:a16="http://schemas.microsoft.com/office/drawing/2014/main" id="{02A358E7-313C-4912-10C6-98469221BA3B}"/>
                </a:ext>
              </a:extLst>
            </p:cNvPr>
            <p:cNvGrpSpPr/>
            <p:nvPr/>
          </p:nvGrpSpPr>
          <p:grpSpPr>
            <a:xfrm>
              <a:off x="9608982" y="4520514"/>
              <a:ext cx="449229" cy="380999"/>
              <a:chOff x="7063176" y="5410200"/>
              <a:chExt cx="449229" cy="38099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065" name="Folded Corner 2064">
                <a:extLst>
                  <a:ext uri="{FF2B5EF4-FFF2-40B4-BE49-F238E27FC236}">
                    <a16:creationId xmlns:a16="http://schemas.microsoft.com/office/drawing/2014/main" id="{DBE30CB8-EF1C-D663-3353-0CE5B688BC7A}"/>
                  </a:ext>
                </a:extLst>
              </p:cNvPr>
              <p:cNvSpPr/>
              <p:nvPr/>
            </p:nvSpPr>
            <p:spPr>
              <a:xfrm rot="10800000">
                <a:off x="7063176" y="5410200"/>
                <a:ext cx="449229" cy="380999"/>
              </a:xfrm>
              <a:prstGeom prst="foldedCorner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066" name="Straight Connector 2065">
                <a:extLst>
                  <a:ext uri="{FF2B5EF4-FFF2-40B4-BE49-F238E27FC236}">
                    <a16:creationId xmlns:a16="http://schemas.microsoft.com/office/drawing/2014/main" id="{B68FC051-DA92-01C8-5E90-51A7DFC2CBCC}"/>
                  </a:ext>
                </a:extLst>
              </p:cNvPr>
              <p:cNvCxnSpPr/>
              <p:nvPr/>
            </p:nvCxnSpPr>
            <p:spPr>
              <a:xfrm>
                <a:off x="7132826" y="5664999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7" name="Straight Connector 2066">
                <a:extLst>
                  <a:ext uri="{FF2B5EF4-FFF2-40B4-BE49-F238E27FC236}">
                    <a16:creationId xmlns:a16="http://schemas.microsoft.com/office/drawing/2014/main" id="{A4BB4BAC-DAE8-A593-F554-5B17C372D0AC}"/>
                  </a:ext>
                </a:extLst>
              </p:cNvPr>
              <p:cNvCxnSpPr/>
              <p:nvPr/>
            </p:nvCxnSpPr>
            <p:spPr>
              <a:xfrm>
                <a:off x="7132826" y="5538798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73" name="Group 2072">
            <a:extLst>
              <a:ext uri="{FF2B5EF4-FFF2-40B4-BE49-F238E27FC236}">
                <a16:creationId xmlns:a16="http://schemas.microsoft.com/office/drawing/2014/main" id="{686C376C-CB52-19B2-1E55-AED27D7C56E2}"/>
              </a:ext>
            </a:extLst>
          </p:cNvPr>
          <p:cNvGrpSpPr/>
          <p:nvPr/>
        </p:nvGrpSpPr>
        <p:grpSpPr>
          <a:xfrm>
            <a:off x="10304564" y="2224705"/>
            <a:ext cx="998696" cy="1055469"/>
            <a:chOff x="9074438" y="3846044"/>
            <a:chExt cx="998696" cy="1055469"/>
          </a:xfrm>
        </p:grpSpPr>
        <p:grpSp>
          <p:nvGrpSpPr>
            <p:cNvPr id="2074" name="Group 2073">
              <a:extLst>
                <a:ext uri="{FF2B5EF4-FFF2-40B4-BE49-F238E27FC236}">
                  <a16:creationId xmlns:a16="http://schemas.microsoft.com/office/drawing/2014/main" id="{4EA5C46A-263E-C7A3-0C21-5E369E657006}"/>
                </a:ext>
              </a:extLst>
            </p:cNvPr>
            <p:cNvGrpSpPr/>
            <p:nvPr/>
          </p:nvGrpSpPr>
          <p:grpSpPr>
            <a:xfrm>
              <a:off x="9299053" y="4228122"/>
              <a:ext cx="449229" cy="380999"/>
              <a:chOff x="7063176" y="5410200"/>
              <a:chExt cx="449229" cy="38099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095" name="Folded Corner 2094">
                <a:extLst>
                  <a:ext uri="{FF2B5EF4-FFF2-40B4-BE49-F238E27FC236}">
                    <a16:creationId xmlns:a16="http://schemas.microsoft.com/office/drawing/2014/main" id="{061CA9CF-82A8-A56E-0053-6FA30DB332CB}"/>
                  </a:ext>
                </a:extLst>
              </p:cNvPr>
              <p:cNvSpPr/>
              <p:nvPr/>
            </p:nvSpPr>
            <p:spPr>
              <a:xfrm rot="10800000">
                <a:off x="7063176" y="5410200"/>
                <a:ext cx="449229" cy="380999"/>
              </a:xfrm>
              <a:prstGeom prst="foldedCorner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096" name="Straight Connector 2095">
                <a:extLst>
                  <a:ext uri="{FF2B5EF4-FFF2-40B4-BE49-F238E27FC236}">
                    <a16:creationId xmlns:a16="http://schemas.microsoft.com/office/drawing/2014/main" id="{44D2A5E4-655B-A39A-1D55-11961A467F10}"/>
                  </a:ext>
                </a:extLst>
              </p:cNvPr>
              <p:cNvCxnSpPr/>
              <p:nvPr/>
            </p:nvCxnSpPr>
            <p:spPr>
              <a:xfrm>
                <a:off x="7132826" y="5664999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7" name="Straight Connector 2096">
                <a:extLst>
                  <a:ext uri="{FF2B5EF4-FFF2-40B4-BE49-F238E27FC236}">
                    <a16:creationId xmlns:a16="http://schemas.microsoft.com/office/drawing/2014/main" id="{192030AB-F1C2-CBF5-F18A-12A41312553C}"/>
                  </a:ext>
                </a:extLst>
              </p:cNvPr>
              <p:cNvCxnSpPr/>
              <p:nvPr/>
            </p:nvCxnSpPr>
            <p:spPr>
              <a:xfrm>
                <a:off x="7132826" y="5538798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5" name="Group 2074">
              <a:extLst>
                <a:ext uri="{FF2B5EF4-FFF2-40B4-BE49-F238E27FC236}">
                  <a16:creationId xmlns:a16="http://schemas.microsoft.com/office/drawing/2014/main" id="{2F020045-F34F-E6BB-2516-6C736FDFBCBC}"/>
                </a:ext>
              </a:extLst>
            </p:cNvPr>
            <p:cNvGrpSpPr/>
            <p:nvPr/>
          </p:nvGrpSpPr>
          <p:grpSpPr>
            <a:xfrm>
              <a:off x="9109263" y="4037545"/>
              <a:ext cx="449229" cy="380999"/>
              <a:chOff x="7063176" y="5410200"/>
              <a:chExt cx="449229" cy="38099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092" name="Folded Corner 2091">
                <a:extLst>
                  <a:ext uri="{FF2B5EF4-FFF2-40B4-BE49-F238E27FC236}">
                    <a16:creationId xmlns:a16="http://schemas.microsoft.com/office/drawing/2014/main" id="{07880617-DF55-1B8A-4604-197BA84BC7FF}"/>
                  </a:ext>
                </a:extLst>
              </p:cNvPr>
              <p:cNvSpPr/>
              <p:nvPr/>
            </p:nvSpPr>
            <p:spPr>
              <a:xfrm rot="10800000">
                <a:off x="7063176" y="5410200"/>
                <a:ext cx="449229" cy="380999"/>
              </a:xfrm>
              <a:prstGeom prst="foldedCorner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093" name="Straight Connector 2092">
                <a:extLst>
                  <a:ext uri="{FF2B5EF4-FFF2-40B4-BE49-F238E27FC236}">
                    <a16:creationId xmlns:a16="http://schemas.microsoft.com/office/drawing/2014/main" id="{65BE335F-2D18-F7E5-48A8-210761325DAA}"/>
                  </a:ext>
                </a:extLst>
              </p:cNvPr>
              <p:cNvCxnSpPr/>
              <p:nvPr/>
            </p:nvCxnSpPr>
            <p:spPr>
              <a:xfrm>
                <a:off x="7132826" y="5664999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4" name="Straight Connector 2093">
                <a:extLst>
                  <a:ext uri="{FF2B5EF4-FFF2-40B4-BE49-F238E27FC236}">
                    <a16:creationId xmlns:a16="http://schemas.microsoft.com/office/drawing/2014/main" id="{6AFD7846-1718-3629-0AB4-E96019B4C710}"/>
                  </a:ext>
                </a:extLst>
              </p:cNvPr>
              <p:cNvCxnSpPr/>
              <p:nvPr/>
            </p:nvCxnSpPr>
            <p:spPr>
              <a:xfrm>
                <a:off x="7132826" y="5538798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6" name="Group 2075">
              <a:extLst>
                <a:ext uri="{FF2B5EF4-FFF2-40B4-BE49-F238E27FC236}">
                  <a16:creationId xmlns:a16="http://schemas.microsoft.com/office/drawing/2014/main" id="{0961E788-C6E1-D6DC-631D-94292A4C8BE8}"/>
                </a:ext>
              </a:extLst>
            </p:cNvPr>
            <p:cNvGrpSpPr/>
            <p:nvPr/>
          </p:nvGrpSpPr>
          <p:grpSpPr>
            <a:xfrm>
              <a:off x="9364466" y="3846044"/>
              <a:ext cx="449229" cy="380999"/>
              <a:chOff x="7063176" y="5410200"/>
              <a:chExt cx="449229" cy="38099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089" name="Folded Corner 2088">
                <a:extLst>
                  <a:ext uri="{FF2B5EF4-FFF2-40B4-BE49-F238E27FC236}">
                    <a16:creationId xmlns:a16="http://schemas.microsoft.com/office/drawing/2014/main" id="{2579A532-DDAD-0739-FEC6-5D4A0818AA3D}"/>
                  </a:ext>
                </a:extLst>
              </p:cNvPr>
              <p:cNvSpPr/>
              <p:nvPr/>
            </p:nvSpPr>
            <p:spPr>
              <a:xfrm rot="10800000">
                <a:off x="7063176" y="5410200"/>
                <a:ext cx="449229" cy="380999"/>
              </a:xfrm>
              <a:prstGeom prst="foldedCorner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090" name="Straight Connector 2089">
                <a:extLst>
                  <a:ext uri="{FF2B5EF4-FFF2-40B4-BE49-F238E27FC236}">
                    <a16:creationId xmlns:a16="http://schemas.microsoft.com/office/drawing/2014/main" id="{30A3E97C-5629-F166-B2F0-84288BEBF47B}"/>
                  </a:ext>
                </a:extLst>
              </p:cNvPr>
              <p:cNvCxnSpPr/>
              <p:nvPr/>
            </p:nvCxnSpPr>
            <p:spPr>
              <a:xfrm>
                <a:off x="7132826" y="5664999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1" name="Straight Connector 2090">
                <a:extLst>
                  <a:ext uri="{FF2B5EF4-FFF2-40B4-BE49-F238E27FC236}">
                    <a16:creationId xmlns:a16="http://schemas.microsoft.com/office/drawing/2014/main" id="{DFCC1BD4-29EC-B64D-DFCE-43BB69BE6BE5}"/>
                  </a:ext>
                </a:extLst>
              </p:cNvPr>
              <p:cNvCxnSpPr/>
              <p:nvPr/>
            </p:nvCxnSpPr>
            <p:spPr>
              <a:xfrm>
                <a:off x="7132826" y="5538798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7" name="Group 2076">
              <a:extLst>
                <a:ext uri="{FF2B5EF4-FFF2-40B4-BE49-F238E27FC236}">
                  <a16:creationId xmlns:a16="http://schemas.microsoft.com/office/drawing/2014/main" id="{2360763F-B187-D7E8-86C0-DAA947189F99}"/>
                </a:ext>
              </a:extLst>
            </p:cNvPr>
            <p:cNvGrpSpPr/>
            <p:nvPr/>
          </p:nvGrpSpPr>
          <p:grpSpPr>
            <a:xfrm>
              <a:off x="9074438" y="4484021"/>
              <a:ext cx="449229" cy="380999"/>
              <a:chOff x="7063176" y="5410200"/>
              <a:chExt cx="449229" cy="38099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086" name="Folded Corner 2085">
                <a:extLst>
                  <a:ext uri="{FF2B5EF4-FFF2-40B4-BE49-F238E27FC236}">
                    <a16:creationId xmlns:a16="http://schemas.microsoft.com/office/drawing/2014/main" id="{6F1F8BF2-D12F-C958-5C5D-D11CF48C349A}"/>
                  </a:ext>
                </a:extLst>
              </p:cNvPr>
              <p:cNvSpPr/>
              <p:nvPr/>
            </p:nvSpPr>
            <p:spPr>
              <a:xfrm rot="10800000">
                <a:off x="7063176" y="5410200"/>
                <a:ext cx="449229" cy="380999"/>
              </a:xfrm>
              <a:prstGeom prst="foldedCorner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087" name="Straight Connector 2086">
                <a:extLst>
                  <a:ext uri="{FF2B5EF4-FFF2-40B4-BE49-F238E27FC236}">
                    <a16:creationId xmlns:a16="http://schemas.microsoft.com/office/drawing/2014/main" id="{633271EF-2367-DCDF-DA7F-CA1456FEF472}"/>
                  </a:ext>
                </a:extLst>
              </p:cNvPr>
              <p:cNvCxnSpPr/>
              <p:nvPr/>
            </p:nvCxnSpPr>
            <p:spPr>
              <a:xfrm>
                <a:off x="7132826" y="5664999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8" name="Straight Connector 2087">
                <a:extLst>
                  <a:ext uri="{FF2B5EF4-FFF2-40B4-BE49-F238E27FC236}">
                    <a16:creationId xmlns:a16="http://schemas.microsoft.com/office/drawing/2014/main" id="{DFF840AA-6499-7F8F-9B58-B3DD8521FF0D}"/>
                  </a:ext>
                </a:extLst>
              </p:cNvPr>
              <p:cNvCxnSpPr/>
              <p:nvPr/>
            </p:nvCxnSpPr>
            <p:spPr>
              <a:xfrm>
                <a:off x="7132826" y="5538798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8" name="Group 2077">
              <a:extLst>
                <a:ext uri="{FF2B5EF4-FFF2-40B4-BE49-F238E27FC236}">
                  <a16:creationId xmlns:a16="http://schemas.microsoft.com/office/drawing/2014/main" id="{57FDC2E1-DC80-59A2-BA89-CA0AF13CBC47}"/>
                </a:ext>
              </a:extLst>
            </p:cNvPr>
            <p:cNvGrpSpPr/>
            <p:nvPr/>
          </p:nvGrpSpPr>
          <p:grpSpPr>
            <a:xfrm>
              <a:off x="9623905" y="4089348"/>
              <a:ext cx="449229" cy="380999"/>
              <a:chOff x="7063176" y="5410200"/>
              <a:chExt cx="449229" cy="38099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083" name="Folded Corner 2082">
                <a:extLst>
                  <a:ext uri="{FF2B5EF4-FFF2-40B4-BE49-F238E27FC236}">
                    <a16:creationId xmlns:a16="http://schemas.microsoft.com/office/drawing/2014/main" id="{D382E424-36A7-C493-CD0A-2B44268301A5}"/>
                  </a:ext>
                </a:extLst>
              </p:cNvPr>
              <p:cNvSpPr/>
              <p:nvPr/>
            </p:nvSpPr>
            <p:spPr>
              <a:xfrm rot="10800000">
                <a:off x="7063176" y="5410200"/>
                <a:ext cx="449229" cy="380999"/>
              </a:xfrm>
              <a:prstGeom prst="foldedCorner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084" name="Straight Connector 2083">
                <a:extLst>
                  <a:ext uri="{FF2B5EF4-FFF2-40B4-BE49-F238E27FC236}">
                    <a16:creationId xmlns:a16="http://schemas.microsoft.com/office/drawing/2014/main" id="{13960BBF-FA66-48A3-F75D-4023ECA0B822}"/>
                  </a:ext>
                </a:extLst>
              </p:cNvPr>
              <p:cNvCxnSpPr/>
              <p:nvPr/>
            </p:nvCxnSpPr>
            <p:spPr>
              <a:xfrm>
                <a:off x="7132826" y="5664999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5" name="Straight Connector 2084">
                <a:extLst>
                  <a:ext uri="{FF2B5EF4-FFF2-40B4-BE49-F238E27FC236}">
                    <a16:creationId xmlns:a16="http://schemas.microsoft.com/office/drawing/2014/main" id="{5F868C59-D441-BBED-5543-37AA60A636F7}"/>
                  </a:ext>
                </a:extLst>
              </p:cNvPr>
              <p:cNvCxnSpPr/>
              <p:nvPr/>
            </p:nvCxnSpPr>
            <p:spPr>
              <a:xfrm>
                <a:off x="7132826" y="5538798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9" name="Group 2078">
              <a:extLst>
                <a:ext uri="{FF2B5EF4-FFF2-40B4-BE49-F238E27FC236}">
                  <a16:creationId xmlns:a16="http://schemas.microsoft.com/office/drawing/2014/main" id="{BA988CD4-D9B8-9F35-0CD0-153F95E5CBD7}"/>
                </a:ext>
              </a:extLst>
            </p:cNvPr>
            <p:cNvGrpSpPr/>
            <p:nvPr/>
          </p:nvGrpSpPr>
          <p:grpSpPr>
            <a:xfrm>
              <a:off x="9608982" y="4520514"/>
              <a:ext cx="449229" cy="380999"/>
              <a:chOff x="7063176" y="5410200"/>
              <a:chExt cx="449229" cy="38099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080" name="Folded Corner 2079">
                <a:extLst>
                  <a:ext uri="{FF2B5EF4-FFF2-40B4-BE49-F238E27FC236}">
                    <a16:creationId xmlns:a16="http://schemas.microsoft.com/office/drawing/2014/main" id="{3C768D3D-6F6A-33A6-110C-FBEFD9AAF4A7}"/>
                  </a:ext>
                </a:extLst>
              </p:cNvPr>
              <p:cNvSpPr/>
              <p:nvPr/>
            </p:nvSpPr>
            <p:spPr>
              <a:xfrm rot="10800000">
                <a:off x="7063176" y="5410200"/>
                <a:ext cx="449229" cy="380999"/>
              </a:xfrm>
              <a:prstGeom prst="foldedCorner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081" name="Straight Connector 2080">
                <a:extLst>
                  <a:ext uri="{FF2B5EF4-FFF2-40B4-BE49-F238E27FC236}">
                    <a16:creationId xmlns:a16="http://schemas.microsoft.com/office/drawing/2014/main" id="{45011A94-2DDF-C091-1F29-1EA16087FAC4}"/>
                  </a:ext>
                </a:extLst>
              </p:cNvPr>
              <p:cNvCxnSpPr/>
              <p:nvPr/>
            </p:nvCxnSpPr>
            <p:spPr>
              <a:xfrm>
                <a:off x="7132826" y="5664999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2" name="Straight Connector 2081">
                <a:extLst>
                  <a:ext uri="{FF2B5EF4-FFF2-40B4-BE49-F238E27FC236}">
                    <a16:creationId xmlns:a16="http://schemas.microsoft.com/office/drawing/2014/main" id="{C2F2D405-0E46-465E-1EFF-3CC4EF3E6DC8}"/>
                  </a:ext>
                </a:extLst>
              </p:cNvPr>
              <p:cNvCxnSpPr/>
              <p:nvPr/>
            </p:nvCxnSpPr>
            <p:spPr>
              <a:xfrm>
                <a:off x="7132826" y="5538798"/>
                <a:ext cx="309929" cy="0"/>
              </a:xfrm>
              <a:prstGeom prst="line">
                <a:avLst/>
              </a:prstGeom>
              <a:ln w="41275" cap="rnd">
                <a:solidFill>
                  <a:schemeClr val="bg1">
                    <a:lumMod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98" name="Picture 2097">
            <a:extLst>
              <a:ext uri="{FF2B5EF4-FFF2-40B4-BE49-F238E27FC236}">
                <a16:creationId xmlns:a16="http://schemas.microsoft.com/office/drawing/2014/main" id="{827BF919-29D0-513F-7405-8D53624D7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55" y="5254221"/>
            <a:ext cx="1914380" cy="660131"/>
          </a:xfrm>
          <a:prstGeom prst="rect">
            <a:avLst/>
          </a:prstGeom>
        </p:spPr>
      </p:pic>
      <p:sp>
        <p:nvSpPr>
          <p:cNvPr id="2100" name="Rectangle 2099">
            <a:extLst>
              <a:ext uri="{FF2B5EF4-FFF2-40B4-BE49-F238E27FC236}">
                <a16:creationId xmlns:a16="http://schemas.microsoft.com/office/drawing/2014/main" id="{435FF6EB-1D5C-5719-15E8-8C5C8CFBD5D5}"/>
              </a:ext>
            </a:extLst>
          </p:cNvPr>
          <p:cNvSpPr/>
          <p:nvPr/>
        </p:nvSpPr>
        <p:spPr>
          <a:xfrm>
            <a:off x="9916738" y="5130734"/>
            <a:ext cx="1884212" cy="8128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ctr"/>
            <a:endParaRPr lang="en-US" sz="1200" cap="all" spc="300">
              <a:solidFill>
                <a:schemeClr val="tx1"/>
              </a:solidFill>
            </a:endParaRPr>
          </a:p>
        </p:txBody>
      </p:sp>
      <p:pic>
        <p:nvPicPr>
          <p:cNvPr id="2101" name="Picture 2" descr="Qdrant - Vector Search Engine">
            <a:extLst>
              <a:ext uri="{FF2B5EF4-FFF2-40B4-BE49-F238E27FC236}">
                <a16:creationId xmlns:a16="http://schemas.microsoft.com/office/drawing/2014/main" id="{8A3E40A0-C8B5-1616-565F-90DCD8C4D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910" y="5163530"/>
            <a:ext cx="995890" cy="7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2" name="TextBox 2101">
            <a:extLst>
              <a:ext uri="{FF2B5EF4-FFF2-40B4-BE49-F238E27FC236}">
                <a16:creationId xmlns:a16="http://schemas.microsoft.com/office/drawing/2014/main" id="{3CB6FE0E-B19B-DA69-6F09-571F21A06764}"/>
              </a:ext>
            </a:extLst>
          </p:cNvPr>
          <p:cNvSpPr txBox="1"/>
          <p:nvPr/>
        </p:nvSpPr>
        <p:spPr>
          <a:xfrm>
            <a:off x="10433527" y="5367025"/>
            <a:ext cx="84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Qdrant</a:t>
            </a:r>
            <a:endParaRPr lang="en-US"/>
          </a:p>
        </p:txBody>
      </p:sp>
      <p:cxnSp>
        <p:nvCxnSpPr>
          <p:cNvPr id="2105" name="Straight Arrow Connector 2104">
            <a:extLst>
              <a:ext uri="{FF2B5EF4-FFF2-40B4-BE49-F238E27FC236}">
                <a16:creationId xmlns:a16="http://schemas.microsoft.com/office/drawing/2014/main" id="{C3D68396-1BC6-34CD-1B8D-14E2C14AEC3B}"/>
              </a:ext>
            </a:extLst>
          </p:cNvPr>
          <p:cNvCxnSpPr>
            <a:cxnSpLocks/>
          </p:cNvCxnSpPr>
          <p:nvPr/>
        </p:nvCxnSpPr>
        <p:spPr>
          <a:xfrm>
            <a:off x="10839108" y="3395456"/>
            <a:ext cx="0" cy="1633744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31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/>
          <p:cNvSpPr txBox="1">
            <a:spLocks/>
          </p:cNvSpPr>
          <p:nvPr/>
        </p:nvSpPr>
        <p:spPr>
          <a:xfrm>
            <a:off x="0" y="4572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Content Ingestion Pipeline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27FD94-3580-C64F-933E-7D634BF103AE}"/>
              </a:ext>
            </a:extLst>
          </p:cNvPr>
          <p:cNvSpPr/>
          <p:nvPr/>
        </p:nvSpPr>
        <p:spPr>
          <a:xfrm>
            <a:off x="0" y="6445984"/>
            <a:ext cx="12192000" cy="427005"/>
          </a:xfrm>
          <a:prstGeom prst="rect">
            <a:avLst/>
          </a:prstGeom>
          <a:solidFill>
            <a:srgbClr val="F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CD6127-1EF7-81F5-2BBD-D8A8FE0DE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89" y="1371600"/>
            <a:ext cx="6342822" cy="5210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76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2286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>
                <a:latin typeface="+mn-lt"/>
              </a:rPr>
              <a:t>Search Runtime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EFD2D1-4A34-4977-BD70-F0E69AF1B4B1}"/>
              </a:ext>
            </a:extLst>
          </p:cNvPr>
          <p:cNvSpPr/>
          <p:nvPr/>
        </p:nvSpPr>
        <p:spPr>
          <a:xfrm>
            <a:off x="1293424" y="1776511"/>
            <a:ext cx="3570421" cy="3170099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600" cap="all" spc="300"/>
          </a:p>
          <a:p>
            <a:pPr algn="ctr"/>
            <a:r>
              <a:rPr lang="en-US" sz="1600" cap="all" spc="300"/>
              <a:t>MEDICAL SEARCH</a:t>
            </a:r>
          </a:p>
          <a:p>
            <a:pPr algn="ctr"/>
            <a:r>
              <a:rPr lang="en-US" sz="1600" cap="all" spc="300"/>
              <a:t>PLATFORM</a:t>
            </a:r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023545" y="3281839"/>
            <a:ext cx="0" cy="764200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FB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AB920A-F84D-B449-9B35-196F120228DF}"/>
              </a:ext>
            </a:extLst>
          </p:cNvPr>
          <p:cNvSpPr/>
          <p:nvPr/>
        </p:nvSpPr>
        <p:spPr>
          <a:xfrm>
            <a:off x="6804657" y="1782256"/>
            <a:ext cx="3570421" cy="4062651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600" cap="all" spc="300"/>
          </a:p>
          <a:p>
            <a:pPr algn="ctr"/>
            <a:r>
              <a:rPr lang="en-US" sz="1600" cap="all" spc="300"/>
              <a:t>QUERY INTELLIGENCE</a:t>
            </a:r>
          </a:p>
          <a:p>
            <a:pPr algn="ctr"/>
            <a:endParaRPr lang="en-US" sz="1600" cap="all" spc="300"/>
          </a:p>
          <a:p>
            <a:pPr algn="ctr"/>
            <a:endParaRPr lang="en-US" sz="16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1B83C4-9A3A-7141-9C03-1FF009895C5B}"/>
              </a:ext>
            </a:extLst>
          </p:cNvPr>
          <p:cNvSpPr/>
          <p:nvPr/>
        </p:nvSpPr>
        <p:spPr>
          <a:xfrm>
            <a:off x="7329002" y="4869182"/>
            <a:ext cx="2560320" cy="457200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ctr"/>
            <a:r>
              <a:rPr lang="en-US" sz="1400" cap="all" spc="300"/>
              <a:t>recommend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1FEA770-04D9-E344-8D34-189B2C2F37F4}"/>
              </a:ext>
            </a:extLst>
          </p:cNvPr>
          <p:cNvCxnSpPr/>
          <p:nvPr/>
        </p:nvCxnSpPr>
        <p:spPr>
          <a:xfrm>
            <a:off x="8557257" y="3005764"/>
            <a:ext cx="0" cy="1801944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B3F6C04-566F-2D43-ABC0-9AC690F6CCF8}"/>
              </a:ext>
            </a:extLst>
          </p:cNvPr>
          <p:cNvSpPr/>
          <p:nvPr/>
        </p:nvSpPr>
        <p:spPr>
          <a:xfrm>
            <a:off x="7321262" y="2704389"/>
            <a:ext cx="2560320" cy="457200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ctr"/>
            <a:r>
              <a:rPr lang="en-US" sz="1400" cap="all" spc="300"/>
              <a:t>Query segmentation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885FD3-A818-284B-949E-F451FC3EE971}"/>
              </a:ext>
            </a:extLst>
          </p:cNvPr>
          <p:cNvSpPr/>
          <p:nvPr/>
        </p:nvSpPr>
        <p:spPr>
          <a:xfrm>
            <a:off x="7325028" y="3400164"/>
            <a:ext cx="2560320" cy="457200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ctr"/>
            <a:r>
              <a:rPr lang="en-US" sz="1400" cap="all" spc="300"/>
              <a:t>expand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62B5AD-6DCB-E945-A97A-64CFB9456A32}"/>
              </a:ext>
            </a:extLst>
          </p:cNvPr>
          <p:cNvSpPr/>
          <p:nvPr/>
        </p:nvSpPr>
        <p:spPr>
          <a:xfrm>
            <a:off x="7320601" y="4122520"/>
            <a:ext cx="2560320" cy="457200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ctr"/>
            <a:r>
              <a:rPr lang="en-US" sz="1400" cap="all" spc="300"/>
              <a:t>filter</a:t>
            </a:r>
          </a:p>
        </p:txBody>
      </p:sp>
      <p:cxnSp>
        <p:nvCxnSpPr>
          <p:cNvPr id="4" name="Elbow Connector 3">
            <a:extLst>
              <a:ext uri="{FF2B5EF4-FFF2-40B4-BE49-F238E27FC236}">
                <a16:creationId xmlns:a16="http://schemas.microsoft.com/office/drawing/2014/main" id="{87D2F97C-9384-054D-A78F-CA3C9DAF774D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318486" y="1955964"/>
            <a:ext cx="2098080" cy="1320636"/>
          </a:xfrm>
          <a:prstGeom prst="bentConnector3">
            <a:avLst>
              <a:gd name="adj1" fmla="val 50000"/>
            </a:avLst>
          </a:prstGeom>
          <a:ln w="31750" cap="rnd">
            <a:solidFill>
              <a:srgbClr val="3F7E7B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963D5F4-CEA8-2F47-998C-CBD750550DB2}"/>
              </a:ext>
            </a:extLst>
          </p:cNvPr>
          <p:cNvSpPr/>
          <p:nvPr/>
        </p:nvSpPr>
        <p:spPr>
          <a:xfrm>
            <a:off x="988624" y="1505737"/>
            <a:ext cx="645179" cy="627863"/>
          </a:xfrm>
          <a:prstGeom prst="ellipse">
            <a:avLst/>
          </a:prstGeom>
          <a:solidFill>
            <a:srgbClr val="FF6E1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553379E-DA5A-B946-8B4C-1821F48D897D}"/>
              </a:ext>
            </a:extLst>
          </p:cNvPr>
          <p:cNvSpPr/>
          <p:nvPr/>
        </p:nvSpPr>
        <p:spPr>
          <a:xfrm>
            <a:off x="6458171" y="1600200"/>
            <a:ext cx="645179" cy="627863"/>
          </a:xfrm>
          <a:prstGeom prst="ellipse">
            <a:avLst/>
          </a:prstGeom>
          <a:solidFill>
            <a:srgbClr val="FF6E1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2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A51A088-DC28-1B40-8468-0FB5EC7628A9}"/>
              </a:ext>
            </a:extLst>
          </p:cNvPr>
          <p:cNvCxnSpPr/>
          <p:nvPr/>
        </p:nvCxnSpPr>
        <p:spPr>
          <a:xfrm>
            <a:off x="2130916" y="4484269"/>
            <a:ext cx="0" cy="924682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0EFD2D1-4A34-4977-BD70-F0E69AF1B4B1}"/>
              </a:ext>
            </a:extLst>
          </p:cNvPr>
          <p:cNvSpPr/>
          <p:nvPr/>
        </p:nvSpPr>
        <p:spPr>
          <a:xfrm>
            <a:off x="1758166" y="4144094"/>
            <a:ext cx="2560320" cy="457200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ctr"/>
            <a:r>
              <a:rPr lang="en-US" sz="1400" cap="all" spc="300"/>
              <a:t>Runtime search</a:t>
            </a:r>
          </a:p>
          <a:p>
            <a:pPr algn="ctr"/>
            <a:r>
              <a:rPr lang="en-US" sz="1400" cap="all" spc="300"/>
              <a:t>strategies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EFD2D1-4A34-4977-BD70-F0E69AF1B4B1}"/>
              </a:ext>
            </a:extLst>
          </p:cNvPr>
          <p:cNvSpPr/>
          <p:nvPr/>
        </p:nvSpPr>
        <p:spPr>
          <a:xfrm>
            <a:off x="1758166" y="3048000"/>
            <a:ext cx="2560320" cy="457200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ctr"/>
            <a:r>
              <a:rPr lang="en-US" sz="1400" cap="all" spc="300"/>
              <a:t>User intent?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F67BC04-D525-37BC-039E-10B71C8AC980}"/>
              </a:ext>
            </a:extLst>
          </p:cNvPr>
          <p:cNvCxnSpPr>
            <a:cxnSpLocks/>
          </p:cNvCxnSpPr>
          <p:nvPr/>
        </p:nvCxnSpPr>
        <p:spPr>
          <a:xfrm flipV="1">
            <a:off x="9085518" y="2512777"/>
            <a:ext cx="1660495" cy="418789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F45F396B-C091-B193-78CA-7925A8FA2C95}"/>
              </a:ext>
            </a:extLst>
          </p:cNvPr>
          <p:cNvSpPr/>
          <p:nvPr/>
        </p:nvSpPr>
        <p:spPr>
          <a:xfrm>
            <a:off x="1271945" y="5658525"/>
            <a:ext cx="3591895" cy="923330"/>
          </a:xfrm>
          <a:prstGeom prst="rect">
            <a:avLst/>
          </a:prstGeom>
          <a:noFill/>
          <a:ln>
            <a:solidFill>
              <a:srgbClr val="0D3153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  <a:p>
            <a:pPr algn="ctr"/>
            <a:endParaRPr lang="en-US" sz="1400" cap="all" spc="3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46" y="5625777"/>
            <a:ext cx="2233677" cy="1033882"/>
          </a:xfrm>
          <a:prstGeom prst="rect">
            <a:avLst/>
          </a:prstGeom>
          <a:noFill/>
        </p:spPr>
      </p:pic>
      <p:pic>
        <p:nvPicPr>
          <p:cNvPr id="34" name="Picture 2" descr="Qdrant - Vector Search Engine">
            <a:extLst>
              <a:ext uri="{FF2B5EF4-FFF2-40B4-BE49-F238E27FC236}">
                <a16:creationId xmlns:a16="http://schemas.microsoft.com/office/drawing/2014/main" id="{70743CA3-2FF6-F45B-F88A-71FD4E26F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056" y="5761405"/>
            <a:ext cx="995890" cy="7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DF456D7-BCC0-08C5-EE72-305B874A6EF3}"/>
              </a:ext>
            </a:extLst>
          </p:cNvPr>
          <p:cNvSpPr txBox="1"/>
          <p:nvPr/>
        </p:nvSpPr>
        <p:spPr>
          <a:xfrm>
            <a:off x="3550827" y="5935524"/>
            <a:ext cx="84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Qdrant</a:t>
            </a:r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ABA11A3-4E0E-664A-96D9-1DF4D1FB673F}"/>
              </a:ext>
            </a:extLst>
          </p:cNvPr>
          <p:cNvSpPr/>
          <p:nvPr/>
        </p:nvSpPr>
        <p:spPr>
          <a:xfrm>
            <a:off x="942131" y="5274198"/>
            <a:ext cx="645179" cy="627863"/>
          </a:xfrm>
          <a:prstGeom prst="ellipse">
            <a:avLst/>
          </a:prstGeom>
          <a:solidFill>
            <a:srgbClr val="FF6E1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AB07E-0EDC-361E-CE90-223738566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6013" y="3314847"/>
            <a:ext cx="986868" cy="515718"/>
          </a:xfrm>
          <a:prstGeom prst="rect">
            <a:avLst/>
          </a:prstGeom>
        </p:spPr>
      </p:pic>
      <p:pic>
        <p:nvPicPr>
          <p:cNvPr id="6" name="Graphic 2">
            <a:extLst>
              <a:ext uri="{FF2B5EF4-FFF2-40B4-BE49-F238E27FC236}">
                <a16:creationId xmlns:a16="http://schemas.microsoft.com/office/drawing/2014/main" id="{A4BF5AB5-0107-15F3-E14E-46542F895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67784" y="2475258"/>
            <a:ext cx="961036" cy="313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46D8F3-120B-4768-18CE-8FBDB2D0F143}"/>
              </a:ext>
            </a:extLst>
          </p:cNvPr>
          <p:cNvSpPr txBox="1"/>
          <p:nvPr/>
        </p:nvSpPr>
        <p:spPr>
          <a:xfrm>
            <a:off x="10606067" y="2214374"/>
            <a:ext cx="13813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cap="all" spc="300">
                <a:solidFill>
                  <a:srgbClr val="000000"/>
                </a:solidFill>
              </a:rPr>
              <a:t>Mighty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D73655-8B59-CEBA-C208-8D94D2CE99C3}"/>
              </a:ext>
            </a:extLst>
          </p:cNvPr>
          <p:cNvCxnSpPr>
            <a:cxnSpLocks/>
          </p:cNvCxnSpPr>
          <p:nvPr/>
        </p:nvCxnSpPr>
        <p:spPr>
          <a:xfrm>
            <a:off x="9369695" y="2869139"/>
            <a:ext cx="1351869" cy="700436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71E45B-7EDE-EBC4-A43F-CF48DAD5007E}"/>
              </a:ext>
            </a:extLst>
          </p:cNvPr>
          <p:cNvCxnSpPr/>
          <p:nvPr/>
        </p:nvCxnSpPr>
        <p:spPr>
          <a:xfrm>
            <a:off x="3959716" y="4579720"/>
            <a:ext cx="0" cy="924682"/>
          </a:xfrm>
          <a:prstGeom prst="straightConnector1">
            <a:avLst/>
          </a:prstGeom>
          <a:ln w="31750">
            <a:solidFill>
              <a:srgbClr val="3E7F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2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EBE8600B-F1C2-C2BB-C911-2799B80A719A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>
                <a:latin typeface="+mn-lt"/>
              </a:rPr>
              <a:t>Key Performance Indicators</a:t>
            </a:r>
          </a:p>
          <a:p>
            <a:pPr algn="ctr"/>
            <a:endParaRPr lang="en-US" cap="small">
              <a:latin typeface="+mn-lt"/>
            </a:endParaRPr>
          </a:p>
        </p:txBody>
      </p:sp>
      <p:pic>
        <p:nvPicPr>
          <p:cNvPr id="3" name="Picture 2" descr="Graphical user interface, chart, application, pie chart&#10;&#10;Description automatically generated">
            <a:extLst>
              <a:ext uri="{FF2B5EF4-FFF2-40B4-BE49-F238E27FC236}">
                <a16:creationId xmlns:a16="http://schemas.microsoft.com/office/drawing/2014/main" id="{A3A4F8FE-F8F4-ED39-61EE-79259E958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3" y="1767147"/>
            <a:ext cx="11167754" cy="41947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646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0EFD2D1-4A34-4977-BD70-F0E69AF1B4B1}"/>
              </a:ext>
            </a:extLst>
          </p:cNvPr>
          <p:cNvSpPr/>
          <p:nvPr/>
        </p:nvSpPr>
        <p:spPr>
          <a:xfrm>
            <a:off x="7694175" y="1834820"/>
            <a:ext cx="3840480" cy="146304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r"/>
            <a:r>
              <a:rPr lang="en-US" sz="1400" cap="all" spc="300">
                <a:solidFill>
                  <a:schemeClr val="bg1"/>
                </a:solidFill>
              </a:rPr>
              <a:t>MEDICAL SEARCH PLATFORM</a:t>
            </a:r>
          </a:p>
          <a:p>
            <a:pPr algn="r"/>
            <a:endParaRPr lang="en-US" sz="1400" cap="all" spc="300">
              <a:solidFill>
                <a:schemeClr val="bg1"/>
              </a:solidFill>
            </a:endParaRPr>
          </a:p>
          <a:p>
            <a:pPr algn="r"/>
            <a:endParaRPr lang="en-US" sz="1400" cap="all" spc="300">
              <a:solidFill>
                <a:schemeClr val="bg1"/>
              </a:solidFill>
            </a:endParaRPr>
          </a:p>
          <a:p>
            <a:pPr algn="r"/>
            <a:r>
              <a:rPr lang="en-US" sz="1400" cap="all" spc="300">
                <a:solidFill>
                  <a:schemeClr val="bg1"/>
                </a:solidFill>
              </a:rPr>
              <a:t>QUERY INTELLIGENCE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EFD2D1-4A34-4977-BD70-F0E69AF1B4B1}"/>
              </a:ext>
            </a:extLst>
          </p:cNvPr>
          <p:cNvSpPr/>
          <p:nvPr/>
        </p:nvSpPr>
        <p:spPr>
          <a:xfrm>
            <a:off x="7694175" y="4700800"/>
            <a:ext cx="3840480" cy="146304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algn="r"/>
            <a:r>
              <a:rPr lang="en-US" sz="1400" cap="all" spc="300">
                <a:solidFill>
                  <a:schemeClr val="bg1"/>
                </a:solidFill>
              </a:rPr>
              <a:t>JUDGEMENT LISTS</a:t>
            </a:r>
          </a:p>
          <a:p>
            <a:pPr algn="r"/>
            <a:endParaRPr lang="en-US" sz="1400" cap="all" spc="300">
              <a:solidFill>
                <a:schemeClr val="bg1"/>
              </a:solidFill>
            </a:endParaRPr>
          </a:p>
          <a:p>
            <a:pPr algn="r"/>
            <a:r>
              <a:rPr lang="en-US" sz="1400" cap="all" spc="300">
                <a:solidFill>
                  <a:schemeClr val="bg1"/>
                </a:solidFill>
              </a:rPr>
              <a:t>GRAPH CURATION</a:t>
            </a:r>
          </a:p>
          <a:p>
            <a:pPr algn="r"/>
            <a:endParaRPr lang="en-US" sz="1400" cap="all" spc="300">
              <a:solidFill>
                <a:schemeClr val="bg1"/>
              </a:solidFill>
            </a:endParaRPr>
          </a:p>
          <a:p>
            <a:pPr algn="r"/>
            <a:r>
              <a:rPr lang="en-US" sz="1400" cap="all" spc="300">
                <a:solidFill>
                  <a:schemeClr val="bg1"/>
                </a:solidFill>
              </a:rPr>
              <a:t>SURVEYS &amp; EXPERIMENTS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148899" y="4052378"/>
            <a:ext cx="2193870" cy="2193870"/>
            <a:chOff x="4098011" y="2584004"/>
            <a:chExt cx="2193870" cy="2193870"/>
          </a:xfrm>
        </p:grpSpPr>
        <p:sp>
          <p:nvSpPr>
            <p:cNvPr id="10" name="Pie 9"/>
            <p:cNvSpPr/>
            <p:nvPr/>
          </p:nvSpPr>
          <p:spPr>
            <a:xfrm rot="10800000">
              <a:off x="4098011" y="2584004"/>
              <a:ext cx="2193870" cy="2193870"/>
            </a:xfrm>
            <a:prstGeom prst="pieWedge">
              <a:avLst/>
            </a:prstGeom>
            <a:solidFill>
              <a:srgbClr val="3E7F7B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1" name="Pie 8"/>
            <p:cNvSpPr/>
            <p:nvPr/>
          </p:nvSpPr>
          <p:spPr>
            <a:xfrm>
              <a:off x="4098011" y="2771526"/>
              <a:ext cx="1551300" cy="1551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EXPERT FEEDBACK</a:t>
              </a:r>
              <a:endParaRPr lang="en-US" sz="1800" b="1" kern="120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48899" y="1757174"/>
            <a:ext cx="2193870" cy="2193870"/>
            <a:chOff x="4098011" y="288800"/>
            <a:chExt cx="2193870" cy="2193870"/>
          </a:xfrm>
        </p:grpSpPr>
        <p:sp>
          <p:nvSpPr>
            <p:cNvPr id="12" name="Pie 11"/>
            <p:cNvSpPr/>
            <p:nvPr/>
          </p:nvSpPr>
          <p:spPr>
            <a:xfrm rot="5400000">
              <a:off x="4098011" y="288800"/>
              <a:ext cx="2193870" cy="2193870"/>
            </a:xfrm>
            <a:prstGeom prst="pieWedge">
              <a:avLst/>
            </a:prstGeom>
            <a:solidFill>
              <a:srgbClr val="3E7F7B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Pie 6"/>
            <p:cNvSpPr/>
            <p:nvPr/>
          </p:nvSpPr>
          <p:spPr>
            <a:xfrm>
              <a:off x="4098011" y="741426"/>
              <a:ext cx="1551300" cy="1551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 RUNTIME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0EFD2D1-4A34-4977-BD70-F0E69AF1B4B1}"/>
              </a:ext>
            </a:extLst>
          </p:cNvPr>
          <p:cNvSpPr/>
          <p:nvPr/>
        </p:nvSpPr>
        <p:spPr>
          <a:xfrm>
            <a:off x="655784" y="4700800"/>
            <a:ext cx="3840480" cy="146304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noAutofit/>
          </a:bodyPr>
          <a:lstStyle/>
          <a:p>
            <a:pPr marL="285750" indent="-285750">
              <a:buFont typeface="Arial" charset="0"/>
              <a:buChar char="•"/>
            </a:pPr>
            <a:endParaRPr lang="en-US" sz="1400" cap="all" spc="300">
              <a:solidFill>
                <a:schemeClr val="bg1"/>
              </a:solidFill>
            </a:endParaRPr>
          </a:p>
          <a:p>
            <a:r>
              <a:rPr lang="en-US" sz="1400" cap="all" spc="300">
                <a:solidFill>
                  <a:schemeClr val="bg1"/>
                </a:solidFill>
              </a:rPr>
              <a:t>CLICK THRU RATES</a:t>
            </a:r>
          </a:p>
          <a:p>
            <a:endParaRPr lang="en-US" sz="1400" cap="all" spc="300">
              <a:solidFill>
                <a:schemeClr val="bg1"/>
              </a:solidFill>
            </a:endParaRPr>
          </a:p>
          <a:p>
            <a:r>
              <a:rPr lang="en-US" sz="1400" cap="all" spc="300">
                <a:solidFill>
                  <a:schemeClr val="bg1"/>
                </a:solidFill>
              </a:rPr>
              <a:t>CONVERSION RATES</a:t>
            </a:r>
          </a:p>
          <a:p>
            <a:endParaRPr lang="en-US" sz="1400" cap="all" spc="300">
              <a:solidFill>
                <a:schemeClr val="bg1"/>
              </a:solidFill>
            </a:endParaRPr>
          </a:p>
          <a:p>
            <a:r>
              <a:rPr lang="en-US" sz="1400" cap="all" spc="300">
                <a:solidFill>
                  <a:schemeClr val="bg1"/>
                </a:solidFill>
              </a:rPr>
              <a:t>A/B TESTING</a:t>
            </a:r>
          </a:p>
          <a:p>
            <a:endParaRPr lang="en-US" sz="1400" cap="all" spc="30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53695" y="4052378"/>
            <a:ext cx="2193870" cy="2193870"/>
            <a:chOff x="1802807" y="2584004"/>
            <a:chExt cx="2193870" cy="2193870"/>
          </a:xfrm>
        </p:grpSpPr>
        <p:sp>
          <p:nvSpPr>
            <p:cNvPr id="8" name="Pie 7"/>
            <p:cNvSpPr/>
            <p:nvPr/>
          </p:nvSpPr>
          <p:spPr>
            <a:xfrm rot="16200000">
              <a:off x="1802807" y="2584004"/>
              <a:ext cx="2193870" cy="2193870"/>
            </a:xfrm>
            <a:prstGeom prst="pieWedge">
              <a:avLst/>
            </a:prstGeom>
            <a:solidFill>
              <a:srgbClr val="3E7F7B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9" name="Pie 10"/>
            <p:cNvSpPr/>
            <p:nvPr/>
          </p:nvSpPr>
          <p:spPr>
            <a:xfrm>
              <a:off x="2445377" y="2771526"/>
              <a:ext cx="1551300" cy="1551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USER FEEDBACK</a:t>
              </a:r>
              <a:endParaRPr lang="en-US" sz="1800" b="1" kern="120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0EFD2D1-4A34-4977-BD70-F0E69AF1B4B1}"/>
              </a:ext>
            </a:extLst>
          </p:cNvPr>
          <p:cNvSpPr>
            <a:spLocks noChangeAspect="1"/>
          </p:cNvSpPr>
          <p:nvPr/>
        </p:nvSpPr>
        <p:spPr>
          <a:xfrm>
            <a:off x="661809" y="1834820"/>
            <a:ext cx="3840480" cy="1463040"/>
          </a:xfrm>
          <a:prstGeom prst="rect">
            <a:avLst/>
          </a:prstGeom>
          <a:solidFill>
            <a:srgbClr val="0E3154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r>
              <a:rPr lang="en-US" sz="1400" cap="all" spc="300">
                <a:solidFill>
                  <a:schemeClr val="bg1"/>
                </a:solidFill>
              </a:rPr>
              <a:t>CONTENT TRANSFORMATION</a:t>
            </a:r>
          </a:p>
          <a:p>
            <a:endParaRPr lang="en-US" sz="1400" cap="all" spc="300">
              <a:solidFill>
                <a:schemeClr val="bg1"/>
              </a:solidFill>
            </a:endParaRPr>
          </a:p>
          <a:p>
            <a:r>
              <a:rPr lang="en-US" sz="1400" cap="all" spc="300">
                <a:solidFill>
                  <a:schemeClr val="bg1"/>
                </a:solidFill>
              </a:rPr>
              <a:t>ENRICHMENT</a:t>
            </a:r>
          </a:p>
          <a:p>
            <a:endParaRPr lang="en-US" sz="1400" cap="all" spc="300">
              <a:solidFill>
                <a:schemeClr val="bg1"/>
              </a:solidFill>
            </a:endParaRPr>
          </a:p>
          <a:p>
            <a:r>
              <a:rPr lang="en-US" sz="1400" cap="all" spc="300">
                <a:solidFill>
                  <a:schemeClr val="bg1"/>
                </a:solidFill>
              </a:rPr>
              <a:t>INDEXING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53695" y="1757174"/>
            <a:ext cx="2193870" cy="2193870"/>
            <a:chOff x="1802807" y="288800"/>
            <a:chExt cx="2193870" cy="2193870"/>
          </a:xfrm>
        </p:grpSpPr>
        <p:sp>
          <p:nvSpPr>
            <p:cNvPr id="14" name="Pie 13"/>
            <p:cNvSpPr/>
            <p:nvPr/>
          </p:nvSpPr>
          <p:spPr>
            <a:xfrm>
              <a:off x="1802807" y="288800"/>
              <a:ext cx="2193870" cy="2193870"/>
            </a:xfrm>
            <a:prstGeom prst="pieWedge">
              <a:avLst/>
            </a:prstGeom>
            <a:solidFill>
              <a:srgbClr val="3E7F7B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5" name="Pie 4"/>
            <p:cNvSpPr/>
            <p:nvPr/>
          </p:nvSpPr>
          <p:spPr>
            <a:xfrm>
              <a:off x="2445377" y="741426"/>
              <a:ext cx="1551300" cy="1551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SEARCH PREP</a:t>
              </a:r>
            </a:p>
          </p:txBody>
        </p:sp>
      </p:grpSp>
      <p:sp>
        <p:nvSpPr>
          <p:cNvPr id="20" name="Title 2">
            <a:extLst>
              <a:ext uri="{FF2B5EF4-FFF2-40B4-BE49-F238E27FC236}">
                <a16:creationId xmlns:a16="http://schemas.microsoft.com/office/drawing/2014/main" id="{F9F7A2E6-CC90-491C-8D48-951932F40F06}"/>
              </a:ext>
            </a:extLst>
          </p:cNvPr>
          <p:cNvSpPr txBox="1">
            <a:spLocks/>
          </p:cNvSpPr>
          <p:nvPr/>
        </p:nvSpPr>
        <p:spPr>
          <a:xfrm>
            <a:off x="0" y="362736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Search Ecosystem</a:t>
            </a:r>
          </a:p>
        </p:txBody>
      </p:sp>
      <p:sp>
        <p:nvSpPr>
          <p:cNvPr id="2" name="Oval 1"/>
          <p:cNvSpPr/>
          <p:nvPr/>
        </p:nvSpPr>
        <p:spPr>
          <a:xfrm>
            <a:off x="5320991" y="3211384"/>
            <a:ext cx="1554480" cy="1554480"/>
          </a:xfrm>
          <a:prstGeom prst="ellipse">
            <a:avLst/>
          </a:prstGeom>
          <a:solidFill>
            <a:srgbClr val="0E315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Rectangle 2"/>
          <p:cNvSpPr/>
          <p:nvPr/>
        </p:nvSpPr>
        <p:spPr>
          <a:xfrm>
            <a:off x="5299145" y="3740241"/>
            <a:ext cx="1699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cap="all" spc="300">
                <a:solidFill>
                  <a:schemeClr val="bg1"/>
                </a:solidFill>
              </a:rPr>
              <a:t>Knowledge</a:t>
            </a:r>
          </a:p>
          <a:p>
            <a:pPr algn="ctr"/>
            <a:r>
              <a:rPr lang="en-US" sz="1400" cap="all" spc="300">
                <a:solidFill>
                  <a:schemeClr val="bg1"/>
                </a:solidFill>
              </a:rPr>
              <a:t>GRAGH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8765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4FEBFEA-353F-937E-D705-67F26361956C}"/>
              </a:ext>
            </a:extLst>
          </p:cNvPr>
          <p:cNvGrpSpPr/>
          <p:nvPr/>
        </p:nvGrpSpPr>
        <p:grpSpPr>
          <a:xfrm>
            <a:off x="2506937" y="2113611"/>
            <a:ext cx="2430890" cy="2630777"/>
            <a:chOff x="1869439" y="514773"/>
            <a:chExt cx="2113280" cy="2113280"/>
          </a:xfrm>
          <a:solidFill>
            <a:srgbClr val="3E7F7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1F0A77E-CABB-DB5C-89F6-47C1945DF344}"/>
                </a:ext>
              </a:extLst>
            </p:cNvPr>
            <p:cNvSpPr/>
            <p:nvPr/>
          </p:nvSpPr>
          <p:spPr>
            <a:xfrm>
              <a:off x="1869439" y="514773"/>
              <a:ext cx="2113280" cy="21132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29DE6B59-C7FA-40C5-CA50-9FC2C5C4C965}"/>
                </a:ext>
              </a:extLst>
            </p:cNvPr>
            <p:cNvSpPr txBox="1"/>
            <p:nvPr/>
          </p:nvSpPr>
          <p:spPr>
            <a:xfrm>
              <a:off x="1972601" y="617935"/>
              <a:ext cx="1906956" cy="19069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/>
                <a:t>You Don’t Know What You Don’t Know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CA2F45-1327-BDED-6C00-7E92B1461662}"/>
              </a:ext>
            </a:extLst>
          </p:cNvPr>
          <p:cNvGrpSpPr/>
          <p:nvPr/>
        </p:nvGrpSpPr>
        <p:grpSpPr>
          <a:xfrm>
            <a:off x="7135507" y="2113611"/>
            <a:ext cx="2430890" cy="2630777"/>
            <a:chOff x="1869439" y="514773"/>
            <a:chExt cx="2113280" cy="2113280"/>
          </a:xfrm>
          <a:solidFill>
            <a:srgbClr val="3E7F7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D7F8545F-B1E1-C305-1E80-8E2E220E7C51}"/>
                </a:ext>
              </a:extLst>
            </p:cNvPr>
            <p:cNvSpPr/>
            <p:nvPr/>
          </p:nvSpPr>
          <p:spPr>
            <a:xfrm>
              <a:off x="1869439" y="514773"/>
              <a:ext cx="2113280" cy="21132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4FA87024-33C3-A776-9B23-62F4FB8799D2}"/>
                </a:ext>
              </a:extLst>
            </p:cNvPr>
            <p:cNvSpPr txBox="1"/>
            <p:nvPr/>
          </p:nvSpPr>
          <p:spPr>
            <a:xfrm>
              <a:off x="1972601" y="617935"/>
              <a:ext cx="1906956" cy="19069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/>
                <a:t>Fail Fast</a:t>
              </a:r>
            </a:p>
          </p:txBody>
        </p:sp>
      </p:grpSp>
      <p:sp>
        <p:nvSpPr>
          <p:cNvPr id="5" name="Title 2">
            <a:extLst>
              <a:ext uri="{FF2B5EF4-FFF2-40B4-BE49-F238E27FC236}">
                <a16:creationId xmlns:a16="http://schemas.microsoft.com/office/drawing/2014/main" id="{EBE8600B-F1C2-C2BB-C911-2799B80A719A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>
                <a:latin typeface="+mn-lt"/>
              </a:rPr>
              <a:t>Lessons Learned</a:t>
            </a:r>
          </a:p>
          <a:p>
            <a:pPr algn="ctr"/>
            <a:endParaRPr lang="en-US" cap="small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B43EC8-0F38-3356-CC3B-8CA486144FAF}"/>
              </a:ext>
            </a:extLst>
          </p:cNvPr>
          <p:cNvSpPr txBox="1"/>
          <p:nvPr/>
        </p:nvSpPr>
        <p:spPr>
          <a:xfrm>
            <a:off x="3040118" y="3075057"/>
            <a:ext cx="61117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361072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EBE8600B-F1C2-C2BB-C911-2799B80A719A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>
                <a:latin typeface="+mn-lt"/>
              </a:rPr>
              <a:t>Lessons Learned</a:t>
            </a:r>
          </a:p>
          <a:p>
            <a:pPr algn="ctr"/>
            <a:endParaRPr lang="en-US" cap="small">
              <a:latin typeface="+mn-lt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AF0E9A8-1126-CD09-3122-545892188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58" y="1210814"/>
            <a:ext cx="9606884" cy="4944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2BD05C-F009-F631-3BF2-ABF750D358D1}"/>
              </a:ext>
            </a:extLst>
          </p:cNvPr>
          <p:cNvSpPr txBox="1"/>
          <p:nvPr/>
        </p:nvSpPr>
        <p:spPr>
          <a:xfrm>
            <a:off x="2501661" y="5716197"/>
            <a:ext cx="1471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BM25 + Vector Search</a:t>
            </a:r>
          </a:p>
        </p:txBody>
      </p:sp>
    </p:spTree>
    <p:extLst>
      <p:ext uri="{BB962C8B-B14F-4D97-AF65-F5344CB8AC3E}">
        <p14:creationId xmlns:p14="http://schemas.microsoft.com/office/powerpoint/2010/main" val="143035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A760D736-D62B-E639-0D58-ECC79E0419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6953379"/>
              </p:ext>
            </p:extLst>
          </p:nvPr>
        </p:nvGraphicFramePr>
        <p:xfrm>
          <a:off x="342041" y="2165310"/>
          <a:ext cx="11531599" cy="3687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EBE8600B-F1C2-C2BB-C911-2799B80A719A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>
                <a:latin typeface="+mn-lt"/>
              </a:rPr>
              <a:t>Next Steps</a:t>
            </a:r>
          </a:p>
          <a:p>
            <a:pPr algn="ctr"/>
            <a:r>
              <a:rPr lang="en-US" sz="3000" cap="small">
                <a:cs typeface="Arial"/>
              </a:rPr>
              <a:t>Iterate to improve quality</a:t>
            </a:r>
            <a:endParaRPr lang="en-US" sz="3000" cap="small"/>
          </a:p>
          <a:p>
            <a:pPr algn="ctr"/>
            <a:endParaRPr lang="en-US" cap="small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794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0EFD2D1-4A34-4977-BD70-F0E69AF1B4B1}"/>
              </a:ext>
            </a:extLst>
          </p:cNvPr>
          <p:cNvSpPr/>
          <p:nvPr/>
        </p:nvSpPr>
        <p:spPr>
          <a:xfrm>
            <a:off x="8327093" y="3318139"/>
            <a:ext cx="3407707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cap="all" spc="300"/>
              <a:t>Concepts:	355,000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EFD2D1-4A34-4977-BD70-F0E69AF1B4B1}"/>
              </a:ext>
            </a:extLst>
          </p:cNvPr>
          <p:cNvSpPr/>
          <p:nvPr/>
        </p:nvSpPr>
        <p:spPr>
          <a:xfrm>
            <a:off x="8327093" y="4170402"/>
            <a:ext cx="3407707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cap="all" spc="300"/>
              <a:t>TERMS:  1,400,000</a:t>
            </a:r>
          </a:p>
        </p:txBody>
      </p:sp>
      <p:sp>
        <p:nvSpPr>
          <p:cNvPr id="24" name="Title 2"/>
          <p:cNvSpPr txBox="1">
            <a:spLocks/>
          </p:cNvSpPr>
          <p:nvPr/>
        </p:nvSpPr>
        <p:spPr>
          <a:xfrm>
            <a:off x="0" y="457200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Medical Knowledge Graphs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rgbClr val="FA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46524F-F645-E236-BC43-7A5028130189}"/>
              </a:ext>
            </a:extLst>
          </p:cNvPr>
          <p:cNvSpPr/>
          <p:nvPr/>
        </p:nvSpPr>
        <p:spPr>
          <a:xfrm>
            <a:off x="508557" y="3318139"/>
            <a:ext cx="3377643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cap="all" spc="300"/>
              <a:t>Concepts:	68,000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43B899-397B-B99A-768D-1AD1F3A861B8}"/>
              </a:ext>
            </a:extLst>
          </p:cNvPr>
          <p:cNvSpPr/>
          <p:nvPr/>
        </p:nvSpPr>
        <p:spPr>
          <a:xfrm>
            <a:off x="508557" y="4170402"/>
            <a:ext cx="3377643" cy="553998"/>
          </a:xfrm>
          <a:prstGeom prst="rect">
            <a:avLst/>
          </a:prstGeom>
          <a:solidFill>
            <a:srgbClr val="3E7F7B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r>
              <a:rPr lang="en-US" cap="all" spc="300"/>
              <a:t>TERMS:  430,000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C8F132-5E51-E1CF-C1BC-921B213308CE}"/>
              </a:ext>
            </a:extLst>
          </p:cNvPr>
          <p:cNvSpPr/>
          <p:nvPr/>
        </p:nvSpPr>
        <p:spPr>
          <a:xfrm>
            <a:off x="508557" y="2464917"/>
            <a:ext cx="3377643" cy="55399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/>
              <a:t>Content centric*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38F38E-FD1C-0C75-EE05-642C565A6ABF}"/>
              </a:ext>
            </a:extLst>
          </p:cNvPr>
          <p:cNvSpPr/>
          <p:nvPr/>
        </p:nvSpPr>
        <p:spPr>
          <a:xfrm>
            <a:off x="8327093" y="2399469"/>
            <a:ext cx="3377643" cy="55399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>
            <a:spAutoFit/>
          </a:bodyPr>
          <a:lstStyle/>
          <a:p>
            <a:pPr algn="ctr"/>
            <a:r>
              <a:rPr lang="en-US" cap="all" spc="300" err="1"/>
              <a:t>umls</a:t>
            </a:r>
            <a:r>
              <a:rPr lang="en-US" cap="all" spc="300"/>
              <a:t> centric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EE74C-4E31-CB7C-5DB5-4C2C5F257840}"/>
              </a:ext>
            </a:extLst>
          </p:cNvPr>
          <p:cNvSpPr txBox="1"/>
          <p:nvPr/>
        </p:nvSpPr>
        <p:spPr>
          <a:xfrm>
            <a:off x="381000" y="6397823"/>
            <a:ext cx="4501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* Using NLP to harvest UMLS entities from the content</a:t>
            </a:r>
          </a:p>
        </p:txBody>
      </p:sp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910ADC1E-5150-54D7-B5A1-C6BE7EA93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845" y="1852837"/>
            <a:ext cx="426395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6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BE1900D-5FD2-8EF2-615A-7FA9EDE0F5F2}"/>
              </a:ext>
            </a:extLst>
          </p:cNvPr>
          <p:cNvSpPr/>
          <p:nvPr/>
        </p:nvSpPr>
        <p:spPr>
          <a:xfrm>
            <a:off x="282306" y="1828800"/>
            <a:ext cx="5813694" cy="2743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kern="1200" cap="small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are users searching in DynaMed?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22EFA-FADA-4F65-C8A4-C66CC21AF5DA}"/>
              </a:ext>
            </a:extLst>
          </p:cNvPr>
          <p:cNvGrpSpPr/>
          <p:nvPr/>
        </p:nvGrpSpPr>
        <p:grpSpPr>
          <a:xfrm>
            <a:off x="5803484" y="640080"/>
            <a:ext cx="6218944" cy="5550408"/>
            <a:chOff x="5152132" y="640080"/>
            <a:chExt cx="6218944" cy="5550408"/>
          </a:xfrm>
        </p:grpSpPr>
        <p:pic>
          <p:nvPicPr>
            <p:cNvPr id="21" name="Picture 20" descr="Chart, pie chart&#10;&#10;Description automatically generated">
              <a:extLst>
                <a:ext uri="{FF2B5EF4-FFF2-40B4-BE49-F238E27FC236}">
                  <a16:creationId xmlns:a16="http://schemas.microsoft.com/office/drawing/2014/main" id="{6E378618-B1BB-B881-A522-C9FEFB17B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2132" y="640080"/>
              <a:ext cx="6218944" cy="55504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3D587A-E412-E185-6CC1-7EED747140E6}"/>
                </a:ext>
              </a:extLst>
            </p:cNvPr>
            <p:cNvSpPr txBox="1"/>
            <p:nvPr/>
          </p:nvSpPr>
          <p:spPr>
            <a:xfrm>
              <a:off x="8878117" y="3253491"/>
              <a:ext cx="719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COPD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95CD6A-421D-74FB-3206-B9BD15729AE6}"/>
                </a:ext>
              </a:extLst>
            </p:cNvPr>
            <p:cNvSpPr txBox="1"/>
            <p:nvPr/>
          </p:nvSpPr>
          <p:spPr>
            <a:xfrm>
              <a:off x="6553200" y="3566378"/>
              <a:ext cx="1430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COPD </a:t>
              </a:r>
            </a:p>
            <a:p>
              <a:r>
                <a:rPr lang="en-US"/>
                <a:t>management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94440D6-D01A-3272-A7C3-F68439429F4B}"/>
                </a:ext>
              </a:extLst>
            </p:cNvPr>
            <p:cNvSpPr/>
            <p:nvPr/>
          </p:nvSpPr>
          <p:spPr>
            <a:xfrm>
              <a:off x="7043597" y="1724066"/>
              <a:ext cx="121800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>
                  <a:latin typeface="Open-Sans"/>
                </a:rPr>
                <a:t>LAMA monotherapy </a:t>
              </a:r>
            </a:p>
            <a:p>
              <a:r>
                <a:rPr lang="en-US" sz="1400">
                  <a:latin typeface="Open-Sans"/>
                </a:rPr>
                <a:t>for COPD management</a:t>
              </a:r>
              <a:endParaRPr lang="en-US" sz="14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2993EB-A547-050B-8C09-EB625800C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856" y="5677434"/>
            <a:ext cx="46482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044912-43B9-F59F-4A39-905A92291414}"/>
              </a:ext>
            </a:extLst>
          </p:cNvPr>
          <p:cNvGrpSpPr/>
          <p:nvPr/>
        </p:nvGrpSpPr>
        <p:grpSpPr>
          <a:xfrm>
            <a:off x="5849042" y="739035"/>
            <a:ext cx="6280328" cy="5305793"/>
            <a:chOff x="5849042" y="864295"/>
            <a:chExt cx="6280328" cy="530579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60D0FAB-F3EC-DD98-9333-2BFE803EF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9042" y="864295"/>
              <a:ext cx="6280328" cy="530579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7C1E7D7-40A1-C26F-50DF-27C1474017C2}"/>
                </a:ext>
              </a:extLst>
            </p:cNvPr>
            <p:cNvSpPr txBox="1"/>
            <p:nvPr/>
          </p:nvSpPr>
          <p:spPr>
            <a:xfrm>
              <a:off x="9700580" y="2856619"/>
              <a:ext cx="565807" cy="343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PICC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31DEFB-8FA7-ECF3-A4DB-96DFDD81584C}"/>
                </a:ext>
              </a:extLst>
            </p:cNvPr>
            <p:cNvSpPr txBox="1"/>
            <p:nvPr/>
          </p:nvSpPr>
          <p:spPr>
            <a:xfrm>
              <a:off x="7443891" y="3922774"/>
              <a:ext cx="2188238" cy="3437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nasogastric placement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7E684D9-0BCA-977E-B3EE-D3A8478A8F54}"/>
                </a:ext>
              </a:extLst>
            </p:cNvPr>
            <p:cNvSpPr txBox="1"/>
            <p:nvPr/>
          </p:nvSpPr>
          <p:spPr>
            <a:xfrm>
              <a:off x="7443891" y="1968140"/>
              <a:ext cx="169515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/>
                <a:t>safe breastmilk handling and storage practices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BE1900D-5FD2-8EF2-615A-7FA9EDE0F5F2}"/>
              </a:ext>
            </a:extLst>
          </p:cNvPr>
          <p:cNvSpPr/>
          <p:nvPr/>
        </p:nvSpPr>
        <p:spPr>
          <a:xfrm>
            <a:off x="413358" y="1828800"/>
            <a:ext cx="6601217" cy="2743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kern="1200" cap="small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are users searching in Dynamic Health?</a:t>
            </a:r>
          </a:p>
        </p:txBody>
      </p:sp>
    </p:spTree>
    <p:extLst>
      <p:ext uri="{BB962C8B-B14F-4D97-AF65-F5344CB8AC3E}">
        <p14:creationId xmlns:p14="http://schemas.microsoft.com/office/powerpoint/2010/main" val="408854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E005A16-1E8A-BF0F-3008-BD6C6B10A24A}"/>
              </a:ext>
            </a:extLst>
          </p:cNvPr>
          <p:cNvGrpSpPr/>
          <p:nvPr/>
        </p:nvGrpSpPr>
        <p:grpSpPr>
          <a:xfrm>
            <a:off x="4048999" y="1724244"/>
            <a:ext cx="7267648" cy="2256401"/>
            <a:chOff x="299801" y="787658"/>
            <a:chExt cx="7267648" cy="2256401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7D7424E-5AA5-91F9-84D3-6CFF143EF0D2}"/>
                </a:ext>
              </a:extLst>
            </p:cNvPr>
            <p:cNvSpPr/>
            <p:nvPr/>
          </p:nvSpPr>
          <p:spPr>
            <a:xfrm>
              <a:off x="299801" y="787658"/>
              <a:ext cx="7267648" cy="2256401"/>
            </a:xfrm>
            <a:prstGeom prst="roundRect">
              <a:avLst>
                <a:gd name="adj" fmla="val 458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B6FD692-DAAA-A35A-756E-5AC47B5DB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30" y="945849"/>
              <a:ext cx="6952514" cy="195168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0EF415-579B-0A09-110F-C08388260327}"/>
                </a:ext>
              </a:extLst>
            </p:cNvPr>
            <p:cNvSpPr/>
            <p:nvPr/>
          </p:nvSpPr>
          <p:spPr>
            <a:xfrm>
              <a:off x="466630" y="943314"/>
              <a:ext cx="51525" cy="193954"/>
            </a:xfrm>
            <a:prstGeom prst="rect">
              <a:avLst/>
            </a:prstGeom>
            <a:solidFill>
              <a:srgbClr val="185A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A6F55E9-E116-DAD5-6396-833CD52D2CD3}"/>
              </a:ext>
            </a:extLst>
          </p:cNvPr>
          <p:cNvSpPr/>
          <p:nvPr/>
        </p:nvSpPr>
        <p:spPr>
          <a:xfrm>
            <a:off x="0" y="6223746"/>
            <a:ext cx="12192000" cy="649244"/>
          </a:xfrm>
          <a:prstGeom prst="rect">
            <a:avLst/>
          </a:prstGeom>
          <a:solidFill>
            <a:schemeClr val="bg1">
              <a:alpha val="998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24EDFA-77FA-E091-7F80-209E1B1E118B}"/>
              </a:ext>
            </a:extLst>
          </p:cNvPr>
          <p:cNvGrpSpPr>
            <a:grpSpLocks noChangeAspect="1"/>
          </p:cNvGrpSpPr>
          <p:nvPr/>
        </p:nvGrpSpPr>
        <p:grpSpPr>
          <a:xfrm>
            <a:off x="1023658" y="1665836"/>
            <a:ext cx="2538055" cy="4871146"/>
            <a:chOff x="329964" y="870957"/>
            <a:chExt cx="2923716" cy="56113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1F74E5-9A8D-2C90-87A1-3D26D9866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964" y="870957"/>
              <a:ext cx="2923716" cy="56113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5B65EC7-AFA1-3FA2-0A8C-97DB941A4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036" y="1304458"/>
              <a:ext cx="2526874" cy="4506485"/>
            </a:xfrm>
            <a:prstGeom prst="rect">
              <a:avLst/>
            </a:prstGeom>
            <a:ln>
              <a:solidFill>
                <a:schemeClr val="accent1"/>
              </a:solidFill>
            </a:ln>
            <a:effectLst/>
          </p:spPr>
        </p:pic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AE07252-A984-CB82-623B-FE561DD9356F}"/>
              </a:ext>
            </a:extLst>
          </p:cNvPr>
          <p:cNvSpPr/>
          <p:nvPr/>
        </p:nvSpPr>
        <p:spPr>
          <a:xfrm>
            <a:off x="4058261" y="4221524"/>
            <a:ext cx="7267648" cy="2256401"/>
          </a:xfrm>
          <a:prstGeom prst="roundRect">
            <a:avLst>
              <a:gd name="adj" fmla="val 458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4" name="Picture 2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60ADA4-313A-6D64-C903-8D00ACD2C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99" y="4369304"/>
            <a:ext cx="6908972" cy="1972285"/>
          </a:xfrm>
          <a:prstGeom prst="rect">
            <a:avLst/>
          </a:prstGeom>
        </p:spPr>
      </p:pic>
      <p:sp>
        <p:nvSpPr>
          <p:cNvPr id="25" name="Title 2">
            <a:extLst>
              <a:ext uri="{FF2B5EF4-FFF2-40B4-BE49-F238E27FC236}">
                <a16:creationId xmlns:a16="http://schemas.microsoft.com/office/drawing/2014/main" id="{1DD533A5-A9B8-3A6E-70F6-831757C20120}"/>
              </a:ext>
            </a:extLst>
          </p:cNvPr>
          <p:cNvSpPr txBox="1">
            <a:spLocks/>
          </p:cNvSpPr>
          <p:nvPr/>
        </p:nvSpPr>
        <p:spPr>
          <a:xfrm>
            <a:off x="0" y="484831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Complex Queries</a:t>
            </a:r>
          </a:p>
          <a:p>
            <a:pPr algn="ctr"/>
            <a:endParaRPr lang="en-US" cap="small"/>
          </a:p>
        </p:txBody>
      </p:sp>
    </p:spTree>
    <p:extLst>
      <p:ext uri="{BB962C8B-B14F-4D97-AF65-F5344CB8AC3E}">
        <p14:creationId xmlns:p14="http://schemas.microsoft.com/office/powerpoint/2010/main" val="79689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E9AC0D0-09B3-4E56-7FF7-52E8E7C4E3CE}"/>
              </a:ext>
            </a:extLst>
          </p:cNvPr>
          <p:cNvCxnSpPr>
            <a:cxnSpLocks/>
          </p:cNvCxnSpPr>
          <p:nvPr/>
        </p:nvCxnSpPr>
        <p:spPr>
          <a:xfrm>
            <a:off x="6920702" y="2979601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1801B0D-0CB4-F2A3-5DC0-9089D80F18F1}"/>
              </a:ext>
            </a:extLst>
          </p:cNvPr>
          <p:cNvCxnSpPr>
            <a:cxnSpLocks/>
          </p:cNvCxnSpPr>
          <p:nvPr/>
        </p:nvCxnSpPr>
        <p:spPr>
          <a:xfrm>
            <a:off x="3016930" y="2951416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BBE9E43-A836-4482-B98B-3E2EDDE6EC25}"/>
              </a:ext>
            </a:extLst>
          </p:cNvPr>
          <p:cNvCxnSpPr>
            <a:cxnSpLocks/>
          </p:cNvCxnSpPr>
          <p:nvPr/>
        </p:nvCxnSpPr>
        <p:spPr>
          <a:xfrm>
            <a:off x="10802454" y="2922954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B805B2A-4794-F9FF-03CE-3F42EBA7167C}"/>
              </a:ext>
            </a:extLst>
          </p:cNvPr>
          <p:cNvCxnSpPr>
            <a:cxnSpLocks/>
          </p:cNvCxnSpPr>
          <p:nvPr/>
        </p:nvCxnSpPr>
        <p:spPr>
          <a:xfrm>
            <a:off x="4883552" y="3941301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5AEAD1D-FBAC-DBC5-B9CD-F8CBAD67D9A6}"/>
              </a:ext>
            </a:extLst>
          </p:cNvPr>
          <p:cNvCxnSpPr>
            <a:cxnSpLocks/>
          </p:cNvCxnSpPr>
          <p:nvPr/>
        </p:nvCxnSpPr>
        <p:spPr>
          <a:xfrm>
            <a:off x="1066799" y="3941301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835AD7-A692-6551-A703-C709FD17B3D2}"/>
              </a:ext>
            </a:extLst>
          </p:cNvPr>
          <p:cNvCxnSpPr>
            <a:cxnSpLocks/>
          </p:cNvCxnSpPr>
          <p:nvPr/>
        </p:nvCxnSpPr>
        <p:spPr>
          <a:xfrm>
            <a:off x="0" y="3934769"/>
            <a:ext cx="12192000" cy="0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FC8EA90-E127-3FA6-C3CD-8276A3B16316}"/>
              </a:ext>
            </a:extLst>
          </p:cNvPr>
          <p:cNvSpPr txBox="1"/>
          <p:nvPr/>
        </p:nvSpPr>
        <p:spPr>
          <a:xfrm>
            <a:off x="785812" y="5093686"/>
            <a:ext cx="2238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ELASTICSEARCH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TUNING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A5F259-FBAE-4FB6-4EBA-9A97146E4AC7}"/>
              </a:ext>
            </a:extLst>
          </p:cNvPr>
          <p:cNvSpPr txBox="1"/>
          <p:nvPr/>
        </p:nvSpPr>
        <p:spPr>
          <a:xfrm>
            <a:off x="550810" y="3436151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11/2019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C177AF-0562-675C-21B9-760D6FA28B24}"/>
              </a:ext>
            </a:extLst>
          </p:cNvPr>
          <p:cNvSpPr txBox="1"/>
          <p:nvPr/>
        </p:nvSpPr>
        <p:spPr>
          <a:xfrm>
            <a:off x="2490458" y="414667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10/2020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AE7234-2422-BBB4-E4BE-9D84BC63A366}"/>
              </a:ext>
            </a:extLst>
          </p:cNvPr>
          <p:cNvSpPr txBox="1"/>
          <p:nvPr/>
        </p:nvSpPr>
        <p:spPr>
          <a:xfrm>
            <a:off x="4374438" y="343615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01/2021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B27274-917D-0D9C-986F-40870CB3E70D}"/>
              </a:ext>
            </a:extLst>
          </p:cNvPr>
          <p:cNvSpPr txBox="1"/>
          <p:nvPr/>
        </p:nvSpPr>
        <p:spPr>
          <a:xfrm>
            <a:off x="3404238" y="5074200"/>
            <a:ext cx="2238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VECTOR SEARCH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POC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3624D1-6040-3C02-D963-50526AFE7D8F}"/>
              </a:ext>
            </a:extLst>
          </p:cNvPr>
          <p:cNvSpPr txBox="1"/>
          <p:nvPr/>
        </p:nvSpPr>
        <p:spPr>
          <a:xfrm>
            <a:off x="8215273" y="342526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07/2021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06B155-36CB-20B9-99B2-E1B59E01F454}"/>
              </a:ext>
            </a:extLst>
          </p:cNvPr>
          <p:cNvSpPr txBox="1"/>
          <p:nvPr/>
        </p:nvSpPr>
        <p:spPr>
          <a:xfrm>
            <a:off x="6418845" y="415847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10/2021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E19B091-77DF-D66B-0575-ED164B7BEEBD}"/>
              </a:ext>
            </a:extLst>
          </p:cNvPr>
          <p:cNvSpPr/>
          <p:nvPr/>
        </p:nvSpPr>
        <p:spPr>
          <a:xfrm>
            <a:off x="4741209" y="3809917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F4EC92-E75D-2964-CD3A-0F83BD31F469}"/>
              </a:ext>
            </a:extLst>
          </p:cNvPr>
          <p:cNvSpPr/>
          <p:nvPr/>
        </p:nvSpPr>
        <p:spPr>
          <a:xfrm>
            <a:off x="2877725" y="3797015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14A333D-4DE4-5EE4-98D9-A8FFA5A715AD}"/>
              </a:ext>
            </a:extLst>
          </p:cNvPr>
          <p:cNvSpPr/>
          <p:nvPr/>
        </p:nvSpPr>
        <p:spPr>
          <a:xfrm>
            <a:off x="920628" y="3822808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2A3E136-D077-22FC-F9CB-F74EB3987D51}"/>
              </a:ext>
            </a:extLst>
          </p:cNvPr>
          <p:cNvSpPr/>
          <p:nvPr/>
        </p:nvSpPr>
        <p:spPr>
          <a:xfrm>
            <a:off x="10665294" y="3804141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C59F86-E6D4-0F0F-723E-1A44E4D6ABE4}"/>
              </a:ext>
            </a:extLst>
          </p:cNvPr>
          <p:cNvSpPr>
            <a:spLocks noChangeAspect="1"/>
          </p:cNvSpPr>
          <p:nvPr/>
        </p:nvSpPr>
        <p:spPr>
          <a:xfrm>
            <a:off x="287620" y="4755619"/>
            <a:ext cx="1558358" cy="916469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ELASTIC SEARCH 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TUNING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4D90460-8BDB-F656-24CC-543DE1A7CC44}"/>
              </a:ext>
            </a:extLst>
          </p:cNvPr>
          <p:cNvSpPr>
            <a:spLocks noChangeAspect="1"/>
          </p:cNvSpPr>
          <p:nvPr/>
        </p:nvSpPr>
        <p:spPr>
          <a:xfrm>
            <a:off x="4088423" y="4751348"/>
            <a:ext cx="1590259" cy="920740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CRITICAL SEGMENTS POC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A34255-5BF4-1675-690A-6F8579BE247C}"/>
              </a:ext>
            </a:extLst>
          </p:cNvPr>
          <p:cNvSpPr>
            <a:spLocks noChangeAspect="1"/>
          </p:cNvSpPr>
          <p:nvPr/>
        </p:nvSpPr>
        <p:spPr>
          <a:xfrm>
            <a:off x="6127741" y="2109051"/>
            <a:ext cx="1583195" cy="916651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VECTOR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SEARCH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POC #1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986278F-65E4-70C2-18FF-3A4C1D55A029}"/>
              </a:ext>
            </a:extLst>
          </p:cNvPr>
          <p:cNvSpPr>
            <a:spLocks noChangeAspect="1"/>
          </p:cNvSpPr>
          <p:nvPr/>
        </p:nvSpPr>
        <p:spPr>
          <a:xfrm>
            <a:off x="2243039" y="2106110"/>
            <a:ext cx="1558358" cy="916469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ELASTIC SEARCH 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TUNING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DF026D-B0F9-549B-95FC-E708189798E0}"/>
              </a:ext>
            </a:extLst>
          </p:cNvPr>
          <p:cNvSpPr txBox="1">
            <a:spLocks/>
          </p:cNvSpPr>
          <p:nvPr/>
        </p:nvSpPr>
        <p:spPr>
          <a:xfrm>
            <a:off x="0" y="484831"/>
            <a:ext cx="12192000" cy="6278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/>
              <a:t>Previous Attempts</a:t>
            </a:r>
          </a:p>
          <a:p>
            <a:pPr algn="ctr"/>
            <a:endParaRPr lang="en-US" cap="smal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FD55C7-F6C3-DAD5-1C9F-6502019C1340}"/>
              </a:ext>
            </a:extLst>
          </p:cNvPr>
          <p:cNvSpPr>
            <a:spLocks noChangeAspect="1"/>
          </p:cNvSpPr>
          <p:nvPr/>
        </p:nvSpPr>
        <p:spPr>
          <a:xfrm>
            <a:off x="10031512" y="2106018"/>
            <a:ext cx="1583195" cy="916651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VECTOR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SEARCH</a:t>
            </a:r>
          </a:p>
          <a:p>
            <a:pPr algn="ctr"/>
            <a:r>
              <a:rPr lang="en-US" sz="1200" b="1" cap="all" spc="300">
                <a:solidFill>
                  <a:schemeClr val="bg1"/>
                </a:solidFill>
              </a:rPr>
              <a:t>POC #2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34FD05-26DC-6C0A-3495-590F25136FCB}"/>
              </a:ext>
            </a:extLst>
          </p:cNvPr>
          <p:cNvCxnSpPr>
            <a:cxnSpLocks/>
          </p:cNvCxnSpPr>
          <p:nvPr/>
        </p:nvCxnSpPr>
        <p:spPr>
          <a:xfrm>
            <a:off x="8724387" y="3934769"/>
            <a:ext cx="0" cy="955168"/>
          </a:xfrm>
          <a:prstGeom prst="line">
            <a:avLst/>
          </a:prstGeom>
          <a:ln w="444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7D587B7-D646-BD4C-1E2D-ADB87C18CF0B}"/>
              </a:ext>
            </a:extLst>
          </p:cNvPr>
          <p:cNvSpPr>
            <a:spLocks noChangeAspect="1"/>
          </p:cNvSpPr>
          <p:nvPr/>
        </p:nvSpPr>
        <p:spPr>
          <a:xfrm>
            <a:off x="8014993" y="4731875"/>
            <a:ext cx="1480441" cy="916645"/>
          </a:xfrm>
          <a:prstGeom prst="rect">
            <a:avLst/>
          </a:prstGeom>
          <a:solidFill>
            <a:srgbClr val="185A79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01168" tIns="137160" rIns="182880" bIns="137160" rtlCol="0" anchor="ctr" anchorCtr="0">
            <a:noAutofit/>
          </a:bodyPr>
          <a:lstStyle/>
          <a:p>
            <a:pPr algn="ctr"/>
            <a:r>
              <a:rPr lang="en-US" sz="1000" b="1" cap="all" spc="300">
                <a:solidFill>
                  <a:schemeClr val="bg1"/>
                </a:solidFill>
              </a:rPr>
              <a:t>MODEL </a:t>
            </a:r>
          </a:p>
          <a:p>
            <a:pPr algn="ctr"/>
            <a:r>
              <a:rPr lang="en-US" sz="1000" b="1" cap="all" spc="300">
                <a:solidFill>
                  <a:schemeClr val="bg1"/>
                </a:solidFill>
              </a:rPr>
              <a:t>Selection &amp; tuning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873C12-674D-57DB-8F53-D381BD126A1A}"/>
              </a:ext>
            </a:extLst>
          </p:cNvPr>
          <p:cNvSpPr/>
          <p:nvPr/>
        </p:nvSpPr>
        <p:spPr>
          <a:xfrm>
            <a:off x="6782178" y="3782588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9B9A3EE-6C66-C0A6-E488-5E02A5EEFBAE}"/>
              </a:ext>
            </a:extLst>
          </p:cNvPr>
          <p:cNvSpPr/>
          <p:nvPr/>
        </p:nvSpPr>
        <p:spPr>
          <a:xfrm>
            <a:off x="8578006" y="3797015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BCE20-23BA-6022-01D3-68F3DDF78148}"/>
              </a:ext>
            </a:extLst>
          </p:cNvPr>
          <p:cNvSpPr txBox="1"/>
          <p:nvPr/>
        </p:nvSpPr>
        <p:spPr>
          <a:xfrm>
            <a:off x="10259679" y="417595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04/2022</a:t>
            </a:r>
          </a:p>
        </p:txBody>
      </p:sp>
    </p:spTree>
    <p:extLst>
      <p:ext uri="{BB962C8B-B14F-4D97-AF65-F5344CB8AC3E}">
        <p14:creationId xmlns:p14="http://schemas.microsoft.com/office/powerpoint/2010/main" val="363141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BSCO Health - Body">
  <a:themeElements>
    <a:clrScheme name="EBSCO Health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039298"/>
      </a:accent2>
      <a:accent3>
        <a:srgbClr val="FE4138"/>
      </a:accent3>
      <a:accent4>
        <a:srgbClr val="3E75CF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BA0918DF8137429BC2E168724C3B6D" ma:contentTypeVersion="1" ma:contentTypeDescription="Create a new document." ma:contentTypeScope="" ma:versionID="9d8063718210f23c7c6fef10b92ed44f">
  <xsd:schema xmlns:xsd="http://www.w3.org/2001/XMLSchema" xmlns:xs="http://www.w3.org/2001/XMLSchema" xmlns:p="http://schemas.microsoft.com/office/2006/metadata/properties" xmlns:ns2="7535bf4a-49d8-4c88-a905-9cc311062581" targetNamespace="http://schemas.microsoft.com/office/2006/metadata/properties" ma:root="true" ma:fieldsID="7ba031cdc8b6ddf4c9c188668c947c5e" ns2:_="">
    <xsd:import namespace="7535bf4a-49d8-4c88-a905-9cc311062581"/>
    <xsd:element name="properties">
      <xsd:complexType>
        <xsd:sequence>
          <xsd:element name="documentManagement">
            <xsd:complexType>
              <xsd:all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35bf4a-49d8-4c88-a905-9cc311062581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format="Dropdown" ma:internalName="Category">
      <xsd:simpleType>
        <xsd:restriction base="dms:Choice">
          <xsd:enumeration value="Email Signature"/>
          <xsd:enumeration value="Letterhead"/>
          <xsd:enumeration value="PowerPoint Templat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7535bf4a-49d8-4c88-a905-9cc311062581">PowerPoint Template</Category>
  </documentManagement>
</p:properties>
</file>

<file path=customXml/itemProps1.xml><?xml version="1.0" encoding="utf-8"?>
<ds:datastoreItem xmlns:ds="http://schemas.openxmlformats.org/officeDocument/2006/customXml" ds:itemID="{CC272296-CB2C-4E77-B72C-86B0B010ABA4}">
  <ds:schemaRefs>
    <ds:schemaRef ds:uri="7535bf4a-49d8-4c88-a905-9cc3110625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18C6A4B-AFA2-48F8-8C5D-76ED9C26CC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6D3519-F554-4726-9F25-3AF4756F5D3C}">
  <ds:schemaRefs>
    <ds:schemaRef ds:uri="7535bf4a-49d8-4c88-a905-9cc3110625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1069</Words>
  <Application>Microsoft Macintosh PowerPoint</Application>
  <PresentationFormat>Widescreen</PresentationFormat>
  <Paragraphs>480</Paragraphs>
  <Slides>42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Meiryo</vt:lpstr>
      <vt:lpstr>Arial</vt:lpstr>
      <vt:lpstr>Calibri</vt:lpstr>
      <vt:lpstr>Cambay Devanagari</vt:lpstr>
      <vt:lpstr>Helvetica</vt:lpstr>
      <vt:lpstr>Open-Sans</vt:lpstr>
      <vt:lpstr>EBSCO Health - Body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an in-domain model is critical to success</vt:lpstr>
      <vt:lpstr>Mighty Inference Server  for fast and concurrent inference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EBSCO Health PowerPoint Template</dc:title>
  <dc:subject/>
  <dc:creator>Megan Hobart</dc:creator>
  <cp:keywords/>
  <dc:description/>
  <cp:lastModifiedBy>Erica Lesyshyn</cp:lastModifiedBy>
  <cp:revision>1</cp:revision>
  <dcterms:created xsi:type="dcterms:W3CDTF">2016-05-05T18:22:55Z</dcterms:created>
  <dcterms:modified xsi:type="dcterms:W3CDTF">2023-04-20T19:33:30Z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0x01010083BA0918DF8137429BC2E168724C3B6D</vt:lpwstr>
  </property>
</Properties>
</file>